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13"/>
  </p:notesMasterIdLst>
  <p:handoutMasterIdLst>
    <p:handoutMasterId r:id="rId14"/>
  </p:handoutMasterIdLst>
  <p:sldIdLst>
    <p:sldId id="299" r:id="rId2"/>
    <p:sldId id="325" r:id="rId3"/>
    <p:sldId id="350" r:id="rId4"/>
    <p:sldId id="300" r:id="rId5"/>
    <p:sldId id="401" r:id="rId6"/>
    <p:sldId id="266" r:id="rId7"/>
    <p:sldId id="413" r:id="rId8"/>
    <p:sldId id="367" r:id="rId9"/>
    <p:sldId id="412" r:id="rId10"/>
    <p:sldId id="414" r:id="rId11"/>
    <p:sldId id="39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son" initials="" lastIdx="5" clrIdx="0"/>
  <p:cmAuthor id="1" name="reviewer" initials="DAU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CC00"/>
    <a:srgbClr val="FFCC66"/>
    <a:srgbClr val="C00000"/>
    <a:srgbClr val="339933"/>
    <a:srgbClr val="FF9933"/>
    <a:srgbClr val="FFFF99"/>
    <a:srgbClr val="00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 autoAdjust="0"/>
    <p:restoredTop sz="94615" autoAdjust="0"/>
  </p:normalViewPr>
  <p:slideViewPr>
    <p:cSldViewPr>
      <p:cViewPr>
        <p:scale>
          <a:sx n="75" d="100"/>
          <a:sy n="75" d="100"/>
        </p:scale>
        <p:origin x="-2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9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CD0AB61-4F84-4EF4-A06E-CB18CE7E7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BFB547-E703-4BEB-9744-C3B15C6538E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2F699D-837F-4A61-B534-54F56031EB4C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2F699D-837F-4A61-B534-54F56031EB4C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Objectives 1, 2, &amp; 3 gave rise to 3 </a:t>
            </a:r>
            <a:r>
              <a:rPr lang="en-US" dirty="0" err="1" smtClean="0"/>
              <a:t>hypothses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D0AB61-4F84-4EF4-A06E-CB18CE7E7D4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D0AB61-4F84-4EF4-A06E-CB18CE7E7D4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rgbClr val="33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  <a:prstGeom prst="rect">
            <a:avLst/>
          </a:prstGeo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4B6C512A-4FF9-4409-89D4-BD2BA896FF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2524125" y="0"/>
            <a:ext cx="2047875" cy="990601"/>
            <a:chOff x="1524000" y="0"/>
            <a:chExt cx="2047875" cy="990601"/>
          </a:xfrm>
        </p:grpSpPr>
        <p:pic>
          <p:nvPicPr>
            <p:cNvPr id="13" name="irc_ilrp_mut" descr="https://encrypted-tbn1.gstatic.com/images?q=tbn:ANd9GcRk9XK4pKKDT9qwx3wy1xaCGpvrMgkkHSfHs3d2Lhx3zEzHoxhv151Mvw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0" y="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" name="Group 26"/>
            <p:cNvGrpSpPr/>
            <p:nvPr/>
          </p:nvGrpSpPr>
          <p:grpSpPr>
            <a:xfrm>
              <a:off x="2514600" y="1"/>
              <a:ext cx="1057275" cy="990600"/>
              <a:chOff x="3514725" y="5838825"/>
              <a:chExt cx="1057275" cy="1019175"/>
            </a:xfrm>
          </p:grpSpPr>
          <p:pic>
            <p:nvPicPr>
              <p:cNvPr id="15" name="Picture 2" descr="C:\Users\Dr Anthony Ujene\Desktop\oyo 2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514725" y="5838825"/>
                <a:ext cx="1057275" cy="1019175"/>
              </a:xfrm>
              <a:prstGeom prst="rect">
                <a:avLst/>
              </a:prstGeom>
              <a:noFill/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3657600" y="6172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oyo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362200"/>
            <a:ext cx="7693025" cy="3724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8292F-5660-4066-94DC-8461C13AF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409E9-5D2F-4E81-8081-C3E40BA0D2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F58-7975-44C6-A4CC-482CE335F7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2524125" y="0"/>
            <a:ext cx="2047875" cy="990601"/>
            <a:chOff x="1524000" y="0"/>
            <a:chExt cx="2047875" cy="990601"/>
          </a:xfrm>
        </p:grpSpPr>
        <p:pic>
          <p:nvPicPr>
            <p:cNvPr id="4" name="irc_ilrp_mut" descr="https://encrypted-tbn1.gstatic.com/images?q=tbn:ANd9GcRk9XK4pKKDT9qwx3wy1xaCGpvrMgkkHSfHs3d2Lhx3zEzHoxhv151Mvw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0" y="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26"/>
            <p:cNvGrpSpPr/>
            <p:nvPr/>
          </p:nvGrpSpPr>
          <p:grpSpPr>
            <a:xfrm>
              <a:off x="2514600" y="1"/>
              <a:ext cx="1057275" cy="990600"/>
              <a:chOff x="3514725" y="5838825"/>
              <a:chExt cx="1057275" cy="1019175"/>
            </a:xfrm>
          </p:grpSpPr>
          <p:pic>
            <p:nvPicPr>
              <p:cNvPr id="6" name="Picture 2" descr="C:\Users\Dr Anthony Ujene\Desktop\oyo 2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514725" y="5838825"/>
                <a:ext cx="1057275" cy="1019175"/>
              </a:xfrm>
              <a:prstGeom prst="rect">
                <a:avLst/>
              </a:prstGeom>
              <a:noFill/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3657600" y="6172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oyo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357B5-0756-4F1C-8CE0-A38FD7FF26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2D2E8-7562-41BB-8E9A-3C48F42FD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EBBC7-2F9B-4A77-B360-D7E7E2C5C2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5B63C-D157-4F5A-858D-9224C3AED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523DE-DCFD-4422-A8A5-8EBB08FF8F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8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</p:grp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-3175" y="3276600"/>
            <a:ext cx="4921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/>
              <a:t>Lesson 1</a:t>
            </a:r>
          </a:p>
        </p:txBody>
      </p:sp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1676400" y="6230938"/>
            <a:ext cx="71643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b="1" dirty="0">
                <a:latin typeface="Arial" pitchFamily="34" charset="0"/>
              </a:rPr>
              <a:t>CLB: MS Office 2007 Companion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914400" y="6400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 dirty="0">
                <a:latin typeface="Arial" pitchFamily="34" charset="0"/>
              </a:rPr>
              <a:t>Campbell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DA629-524D-4295-9D5C-D74AF03A12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5104-BB51-498E-AC05-D5305DC00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9D123-D2E2-440F-A703-111A7DAB71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3" name="Group 3"/>
          <p:cNvGrpSpPr>
            <a:grpSpLocks/>
          </p:cNvGrpSpPr>
          <p:nvPr/>
        </p:nvGrpSpPr>
        <p:grpSpPr bwMode="auto">
          <a:xfrm>
            <a:off x="0" y="0"/>
            <a:ext cx="4572000" cy="6858000"/>
            <a:chOff x="0" y="0"/>
            <a:chExt cx="2016" cy="4320"/>
          </a:xfrm>
        </p:grpSpPr>
        <p:sp>
          <p:nvSpPr>
            <p:cNvPr id="6963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/>
            </a:p>
          </p:txBody>
        </p:sp>
        <p:sp>
          <p:nvSpPr>
            <p:cNvPr id="69637" name="Freeform 5"/>
            <p:cNvSpPr>
              <a:spLocks/>
            </p:cNvSpPr>
            <p:nvPr userDrawn="1"/>
          </p:nvSpPr>
          <p:spPr bwMode="auto">
            <a:xfrm>
              <a:off x="288" y="0"/>
              <a:ext cx="1728" cy="735"/>
            </a:xfrm>
            <a:custGeom>
              <a:avLst/>
              <a:gdLst/>
              <a:ahLst/>
              <a:cxnLst>
                <a:cxn ang="0">
                  <a:pos x="1728" y="0"/>
                </a:cxn>
                <a:cxn ang="0">
                  <a:pos x="1728" y="480"/>
                </a:cxn>
                <a:cxn ang="0">
                  <a:pos x="380" y="482"/>
                </a:cxn>
                <a:cxn ang="0">
                  <a:pos x="354" y="480"/>
                </a:cxn>
                <a:cxn ang="0">
                  <a:pos x="308" y="489"/>
                </a:cxn>
                <a:cxn ang="0">
                  <a:pos x="246" y="531"/>
                </a:cxn>
                <a:cxn ang="0">
                  <a:pos x="206" y="597"/>
                </a:cxn>
                <a:cxn ang="0">
                  <a:pos x="192" y="666"/>
                </a:cxn>
                <a:cxn ang="0">
                  <a:pos x="192" y="735"/>
                </a:cxn>
                <a:cxn ang="0">
                  <a:pos x="0" y="735"/>
                </a:cxn>
                <a:cxn ang="0">
                  <a:pos x="0" y="480"/>
                </a:cxn>
                <a:cxn ang="0">
                  <a:pos x="0" y="0"/>
                </a:cxn>
                <a:cxn ang="0">
                  <a:pos x="1728" y="0"/>
                </a:cxn>
              </a:cxnLst>
              <a:rect l="0" t="0" r="r" b="b"/>
              <a:pathLst>
                <a:path w="1728" h="735">
                  <a:moveTo>
                    <a:pt x="1728" y="0"/>
                  </a:moveTo>
                  <a:lnTo>
                    <a:pt x="1728" y="480"/>
                  </a:lnTo>
                  <a:lnTo>
                    <a:pt x="380" y="482"/>
                  </a:lnTo>
                  <a:lnTo>
                    <a:pt x="354" y="480"/>
                  </a:lnTo>
                  <a:lnTo>
                    <a:pt x="308" y="489"/>
                  </a:lnTo>
                  <a:cubicBezTo>
                    <a:pt x="290" y="498"/>
                    <a:pt x="263" y="513"/>
                    <a:pt x="246" y="531"/>
                  </a:cubicBezTo>
                  <a:cubicBezTo>
                    <a:pt x="229" y="549"/>
                    <a:pt x="215" y="574"/>
                    <a:pt x="206" y="597"/>
                  </a:cubicBezTo>
                  <a:cubicBezTo>
                    <a:pt x="197" y="620"/>
                    <a:pt x="194" y="643"/>
                    <a:pt x="192" y="666"/>
                  </a:cubicBezTo>
                  <a:lnTo>
                    <a:pt x="192" y="735"/>
                  </a:lnTo>
                  <a:lnTo>
                    <a:pt x="0" y="735"/>
                  </a:lnTo>
                  <a:lnTo>
                    <a:pt x="0" y="480"/>
                  </a:lnTo>
                  <a:lnTo>
                    <a:pt x="0" y="0"/>
                  </a:lnTo>
                  <a:lnTo>
                    <a:pt x="1728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dirty="0"/>
            </a:p>
          </p:txBody>
        </p: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183241" y="457200"/>
            <a:ext cx="46166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800" b="1" baseline="0" dirty="0" smtClean="0"/>
              <a:t>Skill knowledge &amp; project performance</a:t>
            </a:r>
            <a:endParaRPr lang="en-US" sz="1800" b="1" dirty="0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838200" y="6324600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 err="1" smtClean="0"/>
              <a:t>Ujene</a:t>
            </a:r>
            <a:r>
              <a:rPr lang="en-US" sz="2000" b="1" dirty="0" smtClean="0"/>
              <a:t> &amp; </a:t>
            </a:r>
            <a:r>
              <a:rPr lang="en-US" sz="2000" b="1" dirty="0" err="1" smtClean="0"/>
              <a:t>Umoh</a:t>
            </a:r>
            <a:endParaRPr lang="en-US" sz="2000" b="1" dirty="0"/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724400" y="63246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8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45th Builders Conference/AGM -2015 </a:t>
            </a:r>
            <a:endParaRPr lang="en-US" sz="2000" b="1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887C4785-737E-47A6-A3E0-BD606DACAF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83" r:id="rId7"/>
    <p:sldLayoutId id="2147483676" r:id="rId8"/>
    <p:sldLayoutId id="2147483675" r:id="rId9"/>
    <p:sldLayoutId id="2147483674" r:id="rId10"/>
    <p:sldLayoutId id="2147483673" r:id="rId11"/>
    <p:sldLayoutId id="2147483672" r:id="rId12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3.jpeg"/><Relationship Id="rId10" Type="http://schemas.openxmlformats.org/officeDocument/2006/relationships/image" Target="../media/image9.png"/><Relationship Id="rId4" Type="http://schemas.openxmlformats.org/officeDocument/2006/relationships/image" Target="../media/image2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209800"/>
            <a:ext cx="4470400" cy="838200"/>
          </a:xfrm>
        </p:spPr>
        <p:txBody>
          <a:bodyPr lIns="0" rIns="0" anchor="ctr" anchorCtr="0"/>
          <a:lstStyle/>
          <a:p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Anthony </a:t>
            </a:r>
            <a:r>
              <a:rPr lang="en-GB" sz="1800" dirty="0" err="1" smtClean="0">
                <a:solidFill>
                  <a:srgbClr val="C00000"/>
                </a:solidFill>
                <a:latin typeface="Arial Black" pitchFamily="34" charset="0"/>
              </a:rPr>
              <a:t>Okwogume</a:t>
            </a:r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GB" sz="1800" dirty="0" err="1" smtClean="0">
                <a:solidFill>
                  <a:srgbClr val="C00000"/>
                </a:solidFill>
                <a:latin typeface="Arial Black" pitchFamily="34" charset="0"/>
              </a:rPr>
              <a:t>Ujene</a:t>
            </a:r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 (PhD) &amp;</a:t>
            </a:r>
          </a:p>
          <a:p>
            <a:r>
              <a:rPr lang="en-GB" sz="1800" dirty="0" err="1" smtClean="0">
                <a:solidFill>
                  <a:srgbClr val="C00000"/>
                </a:solidFill>
                <a:latin typeface="Arial Black" pitchFamily="34" charset="0"/>
              </a:rPr>
              <a:t>Akaninyene</a:t>
            </a:r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GB" sz="1800" dirty="0" err="1" smtClean="0">
                <a:solidFill>
                  <a:srgbClr val="C00000"/>
                </a:solidFill>
                <a:latin typeface="Arial Black" pitchFamily="34" charset="0"/>
              </a:rPr>
              <a:t>Afangide</a:t>
            </a:r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GB" sz="1800" dirty="0" err="1" smtClean="0">
                <a:solidFill>
                  <a:srgbClr val="C00000"/>
                </a:solidFill>
                <a:latin typeface="Arial Black" pitchFamily="34" charset="0"/>
              </a:rPr>
              <a:t>Umoh</a:t>
            </a:r>
            <a:r>
              <a:rPr lang="en-GB" sz="1800" dirty="0" smtClean="0">
                <a:solidFill>
                  <a:srgbClr val="C00000"/>
                </a:solidFill>
                <a:latin typeface="Arial Black" pitchFamily="34" charset="0"/>
              </a:rPr>
              <a:t> (PhD)</a:t>
            </a:r>
            <a:endParaRPr lang="en-US" sz="1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24" name="Title 23"/>
          <p:cNvSpPr>
            <a:spLocks noGrp="1"/>
          </p:cNvSpPr>
          <p:nvPr>
            <p:ph type="ctrTitle" sz="quarter"/>
          </p:nvPr>
        </p:nvSpPr>
        <p:spPr>
          <a:xfrm>
            <a:off x="762000" y="1143000"/>
            <a:ext cx="8153400" cy="1143000"/>
          </a:xfrm>
        </p:spPr>
        <p:txBody>
          <a:bodyPr lIns="0" tIns="0" rIns="0" bIns="0"/>
          <a:lstStyle/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FF0000"/>
                </a:solidFill>
              </a:rPr>
              <a:t>Paper Presentation Titled </a:t>
            </a:r>
            <a:r>
              <a:rPr lang="en-US" sz="2000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Influence of Construction Crafts’ Skills Acquisition and Critical Knowledge Development on Project Performance in Nigeria</a:t>
            </a:r>
            <a:endParaRPr lang="en-US" sz="2000" dirty="0"/>
          </a:p>
        </p:txBody>
      </p:sp>
      <p:sp>
        <p:nvSpPr>
          <p:cNvPr id="16385" name="Rectangle 11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A4F936E-69BF-43F9-9510-9E079A8CE8F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1981200" y="6248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pic>
        <p:nvPicPr>
          <p:cNvPr id="9" name="Picture 11" descr="http://t1.gstatic.com/images?q=tbn:ANd9GcQQ2dRiQeON1ZukzbTRv8P9XM7mjKNPFd7zQLzBlyqW4h21M3c-Y3oCn0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0"/>
            <a:ext cx="20574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5334000" y="685800"/>
            <a:ext cx="4572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en-US" sz="2400" b="1" dirty="0">
                <a:latin typeface="Algerian" pitchFamily="82" charset="0"/>
              </a:rPr>
              <a:t>TO</a:t>
            </a:r>
            <a:endParaRPr lang="en-US" sz="2400" dirty="0">
              <a:latin typeface="Algerian" pitchFamily="82" charset="0"/>
            </a:endParaRPr>
          </a:p>
        </p:txBody>
      </p:sp>
      <p:sp>
        <p:nvSpPr>
          <p:cNvPr id="37892" name="AutoShape 4" descr="data:image/jpeg;base64,/9j/4AAQSkZJRgABAQAAAQABAAD/2wCEAAkGBxQSEhUUEhQUFhQXGBUXFxgYFRgUFxcXGBoYGBcVFxUYHCggGBolHRwYITEiJikrLi4uFx8zODMsNygtLiwBCgoKDg0OGxAQGi0kICIsLCwsLCwsLCwsLCwsLCwsLCwsLCwsLCwsLCwsLCwsLCwsLCwsLCwsLCw3LDcsLCwsN//AABEIAN4A4wMBIgACEQEDEQH/xAAcAAABBQEBAQAAAAAAAAAAAAAGAgMEBQcAAQj/xABKEAABAwIDBAUIBgcFCAMAAAABAgMRAAQFEiEGMUFRBxMiYXEUMlJygZGxwSMzQpKh0RU0YoKy0uEWJEOT8CVTVGODosLxFzVz/8QAGQEAAgMBAAAAAAAAAAAAAAAAAwQAAQIF/8QAKhEAAgICAQQDAAEDBQAAAAAAAAECAxESIQQTMVEiM0FxI2GBFDJCQ5H/2gAMAwEAAhEDEQA/AM9YtFGlLtFDhV0pPKlQK4+WcxyZQFhW4JJPcJpvWimyfLaiUmCpJTO7KDxquxGzgaKCu/dNVv8AhakVGWvYpw6aU0TWvJbZykzXtqcipNcDXpSTV5/Csl0m5SRooCd9db5ROiYM7gBrzqmTZE1Y2WFK4TVZS8EwPE6a0tocdPdpVvZ4ApR1FX9nsqfRrai2aVeQIFupRJ4HdFIXgilb591atabIHlU3+zjaJC1oSe9QHzraqYVUsxf+zx5Gk/2dPI1s68IthoXmvvClDAmCNHW/vp/Otdt+zfaZhzuAqHP3VCdwxSa3lzZGRpB8DNU9/siR9mq1kjLrkjFFsEU0oVqGIbLEcKGMQwEidKmzXlGf5BU16DUy4sCnhUVTZFaTTI0cKWKQK9SqoyhyuCqSa6skHAaSqkzSgahBsprqdrqmSsl+66oa5RHj8RTbj5O6pD6WQyhQdC3FaLbylJRG8zxqCl+NNIpd5BjgvDuIqItRGsnWlOvg0wFzUSJgWVzTdcRUhhgmtcIg000TVvYYeTUrDcNmNKOMB2cKo7NYSc/BpRcmUmGYAVRp+FGOF7LADMqAkbyYAHtpnaLaqzwxOUw6/GjaYMH9o8KzjFMexDFFaqLTPoJOVIA586ZrpwNwoSWWaNi+2GG2UpK+tcH2W9fxoOxLpeuHDFqwlA4EiVflUDB9kGlMvvIUm4UyCVISoSSOE/8AurnA7Fp7C3rphCevbC/ox2oIiDu17Mmmo1mt4rhAvc4ti1ye065B+yDH4b6rXsNuSYcfKTyU5B900vBfJVBK7i6uWnsxJUlHWJjhBzTWi7f7L2lxarxBC1qWGE5CkpS2rIYzFGWZ1PGiKKMq1vhGbMYE4tWRt8KVEwlwk99Mow12FKQ+SEecQ4YSO+TWjdFGBWwtheHN5QOvT53ZiI82OVVHRXhbVyzeIenK5kSSkwqJnQxU1RO5IF7W5vm9Wn1furB+FXlh0mYixo5DgHpioWD7JN3WIv2jbqm22y7C/OMIVlE7t5q826w4WjlpaM5VuFCQslM5pIQmRMjcTv41WqNK7jkvsK6V7V+E3TRaVxI1H+vbRJ+jLe6Tmt3EODuMkeIrLtt9l2bW4at+0XHBIygGCSEgEHUTVJ5Hc2Tp6lxSVoPaCVTE7iRw0+NYdbNZjLhmgY3suUzofdQZiWDlM6GivZrpTSuGcRbA4B1P/kKLMWwFDrYcZKVoIkFOo/CgSrBzr9GFv2hFRzR1jOCFE6UJXVoQd1DTa8gMEKvc1eRG+urZMCq9TXJFLArLKaPK6lZa9qslEpSZptSCNDTsxSwsK8aDlg9iGJFLQKlFmeFLatTyqOaI5CGGZNEGFYaSdxrzDMOJ4VoWzOCbiRoN5O6sxTmzUIOR2z+z4jMrQDUk6ADmaodrtvSZtcMGvmrej2ENn/yqPtltUu9WbKxMMA5XFj/E7pB82ZHfUo4AqwsVXDLYccEDXXKD5y1DiBpp+VPV1IdUVXHLBjB9jVqVndBUonUmTv3mTvNWezOJ9XiK7K5S2GlpU2iBxUOySo6mQffWq7J4g3d2ySQgOBKQ4kR2VxPDhWVdLeBONPNXDSSVAoR2QSZkqQRGp5U0lhFTlssoGcNtX7W+eat1fStFwBJOjrYnsxuVKDMVcdFe0JYuX7fzevScgUCQhxAUQCN8Rp7BV9bbKOXVyzekqaXkQVoy9rOBBnkIJmj7D9mm2yXFBCVKjMqACYHExVePIKNeWZDiVjiVznaXZ2xUoj6VDSG4jXsrB+M76PLXZR0YZ5GCCooWMxnLmUST3xJoiuMXs2dxzqHogH8ahv7cj/DaA9Y/luoL6mqPljEemkVWyuxr9rZqYWpJWS4QpM5e1u3iajbE7EP2CHErUledQIyAgQAAZkb6t17YvcA2PZPzphO2r8wEoWeQSZ9wNDXWVt4QT/TSB3ZbZS4tLy4fdyw5my5TJ7S8xkRodBvqix3EUs422/dBXUpyFOk6BJA04wozFaQrapZH0touOaQr51Wuu2V52HMvcl0Ae4n5UZXQYKVDwCuD36cTx43IkstDMmR9lCcqARwlRJqu6TLBtOII8kU4bh6FLTmmFLISgDlIG6tTwvZFq3QRboQkHU5Rv5SeNA2D7MXKcVcubtGiSVtkGQonsoA9VI9houUClBoGH9krgsvOXTYZ6ogFRGUKkTmHA+IpjZ/aK6wl2BK2Vec2TKVJPFPI99X3Srtd16xaNq+jbILpG5SxqBpvCfjVSnAnjlbaIubVYUUOo16sjUpV6BHomsuKZcbMPBp1o9b4oz11sZP20EjOhUbiOVBOPYIUk6EUH4ff3GGXIdZOVSdFJ1yrTOqSOVbNZXrGKW3XsiFDRxvTMhXEeFL21mrIJ8oxXELSDVeUUf47gxBOlCl3ZwaXUscMBnBXobNLCKXCpypSVHuqwZwW5BSHGlIzCU5hEjuq2+MmHIr4NeVcnCV+j+IrqF3UY3K1em+ktpJOlS7hmaisnIrWpF5XBUXwXCESBG//AFpVjhttmUEwNee4VV2V62haSpPWp4oBIkncSobooswzETcBCGrZtoJ4p1UrxMRVQry+SKOQg2cwbMRoKi9IOOKBGH2k51AdeoawN+QEbu+rrEL/APR1mp1UdarstJPpEb/Ab/ZQ5sXgbnbfWM7ypV2uKjqAeUmna68eB+qKjHJabM7EFtnQlKikwrcZMgKGlZnbM3lneqt+uLbhJErJ6t3NuJnSFd9XGCbZ4qhTy0q60NqKnWlCcg1mBvCREabqsLm8b2hKEBpTF01qXQMzYRIzJJGoPozxFMpcAZS34I2wdtiFtiKUhhQSskOgyGsk6qCt2nCtvusPS4ZNQMCw3qW0BSirKkDMrzjHFR51RbR7SlZLbBhI3r58CB3Vi26NUcsYopb4RLxnaNq1lLXbcE6/ZT4mhS/u7l9CnnSerTET2QZMdlPHxq/2UwVt1BdcTmUFQAdRu3xxpO2DUWzg4diPvCk3vZFzbGo6wlrgHsJwxy6zZFJSERJPfyA8Kl4hgjbLLijmUsJ3zAGo3Crno1ZlD/eW/gqpG19vDDsej8xV1VR7Tk0R2PbAE4FZKuHUNzE6qP7I31p1lgyW0hLaQkDu1PeTQd0ds/3ieSDR9i98GGlOHXKJjmeAqdNGKg5MzdJ7JIbVh511ocxvBEOAhSAFfZUBBnv5ivMO2uWpcuAZSY0EEa/jRNijWZM+FHjOFqeDLUotZMxwXGnWDCF6AwQdUmDG40VtY8zcpyKGR3gDuV6poHw6y6y66s7i4oHwlR+VHOJbMsKTARlPBQmfbS1Hcy8PgLYosy3Gdm3sPeVc2qQ632usbUkuHKfPHMj8RWmbBYI0i1BQypoO/SqQoyoKUNx13AaDuqFg1+WXeovOfYcjQ+tRTi975Oy4tOuVtagBxKUkgfhT0J5QlKtQeQF6QcAshot9lpw6hKlhJO/cDwrM8KxF7CLsOo7TZgLSNQ4jlyO+QaJNhdlP0qHru9dVBURorUmJJKj5qRI0qkw/Ci+i6YSesRbmW1fskqHuMfGtS5MQsbeGaviNs1dsIuGCFNuJBSZGnMGOIOnsrOMZw0gnTTWpHRLtEbe4Ni+YadJyTuS7rp4K+MUY7V4aIMJIWN50ykcgN80rbX+lWxMnyKQdB7jrU9zaG5VlCyVBOicxKiOcTUxVl1i1IBSCBIkwVH0UjirTdVTuUUkEEaEHeDyI50rgVyh79JucjXU0IrqzqvRXA/jDjbaEKBGZW9PEd8cBVKlpbp7KSe4CrbA8CcuFdY6TJMlR4k0WeTpaSEojSBI40OVkauI8sE5qPCKfZ3ZjtBTpzCPM1GvfWo7OWAEBICR3UOYQJIosxO88lsnXhorLlT3rVoKL08nL5SGaIuTBTFVHEcSyJ1Yt+yOSlA9o9+sj92pD/SCxZ3i7R1pSWk5E9aAQQriSgicm7Ue409gLyMMsFXbwlSu0BxUpQ7IB5n86onNp8PxZlQxBKbZ5JAS4NSAd0KA1HMHxrpV8IavnjhFb0kYF9Mi7slFxq7IbX1RnMowI5QqCNeIFaxs7grbCEhttKISlJ07Rj0jxNBXRfsu4y86rr0vWcDqsqgpC1AzmKPsKT8TR7tHiAtmFKHnnsp71H5CtTajHZlVR2eQc222hIm3aOg+sI/gFCawppQS4IJAVHcatdmsML7xWsSlHaVPFe8A/Glba2xIS7xQcp9XfNc6UHbFzZ0YtQaQWdHxlhXrn4Co+3CR5O54o/iFK6Nlzbq9c/AUnbn9Xc8UfxCmI/T/gF/2HnRvo274o+BqRtmPoHfV+YqN0b/Vu+sj4GpW2n6u76vzFSv6CpfYUXR39efUPxq929ei2c8B8aoujj65XqH41cdIP6s54CsU/SzU/sAfDHj2fEVr1wex7qxzChqnxFbG+Oz7qz0S8l9T5RmeEIjEgOTqvga0y7t8wrOcM/wDs/wDqq/hrTVmKL0v/AC/kxb+AljWFJdQUK09FXFJ4VR4ZiK+1aXHnpByk/aT6P9eVHycjycyCCDuI/wBaUE7a4ZCQ8nRxogzuMfODRLFr84mV8vizPbzYu6bcW3av5GHVapKimByMTmHhV/Z4lY4JbKZzC6unPrEo01A0Soz2UjXv36VeYpbqvLFamVFDiklMgkQvvPAGstGzLto5buLb8oJc+lajOmD479J1PGKKpZWRWcNXwMbTtpdbbvGZSVbwDqhYOoB7t9a/guKDErBu4/xIKHRpo4nQ7uBifbWZ3WAvMi4TCfJ1KKmxOonWI4ADT2VO6FsVKLp6zWey8jOgclt8B4pn7tZmso2k3HkkbQWABMjUHfxB7jQspOpJ31oe1luoFUDjWevZge0ONIS4eBOawxQNdSI766q4MByxirJR1SVJQscJ1V4CoTy9ZHwodUUrSFHKsAyCElOvIDfFT7C/UpYCwcugSd4n8qUspS8AXXyG2zyJipW3v0htLUHzldYod3miR7FUvZ1iCPZTrTPX4wsnUMoAHdp+ZPvpuiOI49nS6WOOQW6Xw8lq2QllSmGyFrIBKcwAAQY1iJ99DOE3tniV64q+PUhaEIaSgkAKEJErHhuI1mtFvtugi5vm3m0m3tUp7SdVqKiBlg9k6moj1lhr+I2iE260vLQi5SpASlMQpYDqf3R+FdJIHPEnkO9mcFRZWyGGzKUA6neokyVGOJJ+FBe21/1txkB7Len7xjN7eFaJevBttSz9kEn2a1k2GoL1wmdS44CfaZPwpXq5eIr9Oh08EufRoey+F9VaoEdpQzq8TUbFrALSpB3KBHvooSABFR7m2ze6mIQShqCcvlkFOjoFDLqDvS4QfEAV7tqubdfij+MVdM2HVKcUPtkKjviDVDteZtl+KP4hQpR1qaCReZkjo2T9E56yfgad20P0Dvq/Ok9HKfoVn9v4ClbZ/UO+r8xWa/oLl9hTdHP1yvU+dWvSF+rOeAqq6OPrV+p86tekH9Wc8BQ6vof+TUvsAPCzqnxHxrZbjzPdWN4WPN8U/GtjuPN91Tov0vqPJnGHH/af/VP8NaRcLhNZvho/2n/1Vfw1pbrWbSt9NzsYt/AC2BxE9c60ZhWZQB4EHWibFEJUFpO4pUPeDU9q0A3R7hVNjylJSvKO1lVHjBoyhrBpmNk5A7sDcBLimlblgwOGZP8ASjBeBNFWaKyzA7/ItC+KVA9/f86KelXaC4tLND1qsJJWkKOUK7KgYKZ74oXRzzmJrqVrhhHiez7TjZSNDGlYBizBw7EGXpgNuoJP7MjN/wBs++pOJDEnCsXFyuUsC5KeuUAW1adkI0zfsmn9sSl+wtneJaSDzlEpM9+lNMVrs2eDUtqWUkZhuVr79ay7GB2o/pWg4Reddhto4oyS0kHxTofhQPtG1BNJXrkBcsMoyg8Aa6uCv9TXUDIuJLMAESBykkVPwzVUSRprG+hu3xkqQltYRCNxUCdecCpNk8rrElJJI1kmAT393dW5VP8AQzr5Nq2QgZRJO7QmfbT+xxzXl65+2U+wKV+VQdiXQoJJ8+RPL2Va7DJAVdkx9afiuixjhocqSUGY5tJhmItu3csO9XcOKKilOfMkLUpGqdeVFfRbcPXOKF55soLdsGwMqkgRlSmJ4wD76mYl0lqV5W5bspCbfIErcBOclzIToRAjUCZq36Ndr7m+deD6GUZEp0SFJXJ5pJJiB+NOi3GwVbZ3OS1c70x94gfOgzYRmbpBjcFn3aD40T9Ih/ui/Fv+NNUHR8P7z+4r4prn382pHUrS7bNIWqBNUuzeLeUdYTHZWY9XTLUrHbrq2XCfQUflQTsPe5HgDuWMvt4Ua23ScUCjXmLZodwmRQVtd+rr8UfxijhWoNBW2Sf7uv1kfxii3P8Apsqr/eid0d/q6vXPwFebZfq7vq/Ovejv9XV65pO2f1D3q/MUKv6TT+wpejk/TK9T51bdIP6s54Cqjo6+vPqH4irTpF/VnI5Ch0fSzc/sAfCj5viPiK2NwdkeysQwq41T6w+NbW+5CR7Kro+Mk6jnBneFqnEp/wCar4GtNcVpWXYAqb9J/wCYr51pOIrhMitdN4kVauUC2yeOKU6ppxRVJVlJ36axNXuMsymazvYxSl3qY4KUT3CFVpt+iU0Tp3KUXkzYknwY9i1r1Vwsbge0Pb/WibabC1XuHBAiVNpyzuzpiJ7tCKg7a20ONq5pI9x/rVy/iRYwgvCM6GnCnxBIHxodCxbJGrnmtMz/AAvo2v7uTdvBooQltsk9YSlJPZITHZ5a8asNttnk2lm2wglQQk9oxqSSonTxqlwDYvEr9oXSblIDhJ7T7oVoSDISCBrOlXV9s4/ZWK27lxLi1LUoEKUuBliJUJpxCFT+Q/sI4VYOgn/Dccb9mhHxoexm6CiZ8KI+i5vNhL6D/vVx92flWd49cFLhpeyOyNWx2JeYfs11QWXRA0/CupTVimpUvJzqlGgB7NTbILS8A4CkxI5Hv13165bltwOIAIBmDu8KjYpiKn3s6hG4BPogcKZTyHT2Nn2IfEp9nhRHsb594nj1nxKqBtgXyQnuijvZ+EX1wj0glQ741NTxJDNS+LRktltErC/KLO7s0utqdUuF9meAOoIUmBPvov6JkPXN5dXy2+rbcCUgaxIO5M7wAN/fT23nSDb21wplVqHnG9CXEpCNRIIJBPGmtg9tb28vG0lhKLQhclCDlTCSUnOd+oAjvpsWwlIMtu2yq2cHcFfdUD8qG+j1X94HqK+Io22htOsZWnmlSfeCKzvYxt0vHqigOJB0VuI0B+VI9RHFkZHSrfwaD3bBM2zsegqsywq5ylJnVJBHvo6xZN+W1hRYKcqpiZiDNBuG7LvrShSVIhQBEkzB8KH1EZTksLwaqaUeTWbG4DjaVjcpIPvoZ27RFsvxR/GK6xXcWVulKktrSFBIOYg9pQA4czTm0Flc3LRbKGkyU6hajuIPo0y5OUNccgopKWRXR4f7ufXNNbaKhl31fyp/ZNlVsPJ1gFerkjzYOka0raqwW60tCQBmEAk+FXWv6Wv6U38sgrsFchNwmTGYFI8aPcXw8PIKSJ0IjgRWcYPsvcKKsqkDq1lJ1O8ayNKPMPN22mHQ2sD7QUQrTujWg9NlJxaCXYzlMHcL2MbadC+0YMhJPZBmRw1iiu4XAk7gCT4Cn7W661pLiU+ckKAOm/maD9sU3Zb+w22VJScqiVKzGBJjQUw9YReECWZMpdmFp8rQqdM6j781ak6gKEH/ANVl1tsncg6KbBGsgnh7KJw/fNltClNKKyUpOp3CZOlLUNwzsvIW3lrDLnDMBaYktoSCdSeJ9tWS0jjVDN/zY9xqov3751TjGdpJSlJUUyNFSAJ4bjRu5qsJAtclPtpeodeCUEFLYIJ3gqO+Kv3MH63D0snctohXdm1oMu8MW08GVEFaonLrv0jxo121wp96x8ntlBDhyAEqKDA3gKG40PpcucpM3e0oJGZW3R/i7MoYeIbBOXK8pAPfl4VOvLC6trJaL1eZwqKgSsuHLliJNRgxtDaDTrlJTwBQ8P5ql7UYm+7h6HLoZXlJVmGTJEqgDLw0inHwI1Y2JXRu51eFk+m67+AArL9rnR1qo5mth2dQGcHYkDVtTh8VE/0rEsfdzOHxrC8BZPyLt/NFdS7Zk5R4V1L5QtkvXWuHGq1+wkyBr/rfV05A3q1/1x3U2hEhSkgqCIKykSEA7irkNKWjJoXjJou9kHOrIG8abuFaKhwIubd0GErGRXs0/L3Vm2BuCQd/zo/Iz20pPabhY+fx/CiuTa/gf6azLx7Httr7DrFwXNyyldwsQjsZlKy6ASRCR486z666Tby4daTaoDSesTlQmCpzWMpURAB8NK0vaO1tbmzTcXSCtDCS7AnekQoQN/hWH2G1bgu1PtNJU8oZGUhMhobgEoGhIGnvNPRllJg7U1I+mtVJOmsCfjWavf3TEMwMJWTr3K0J74VBoo6OnbxVrN+CHStRExJSTIkJ0HKoW2+FFxBUB2kHMPV+0KF1EG47L8HKZey4dwx9aY8p0I/3Q3HTnyqA/hj9sySm4kNp0HVDcncJmqbZ1TL9u5nKg62knzyJEaGKILbZ+2U2kqKiSlJP0qtZAnSaDGWyyaawznMHeebSF3Bg5VR1Q3ghQ486Rft3LZaHlE9YsI+qAiQozv7hUfGcFYbQktqXJWhJ+lUdCQDpNTlbN2p3lWm76ZRjv31ePRMi04I/n6zyntRl+qG7wmo7bdyt5xryiAgJM9UDOaeE91RlYMx5SlEqydWpX1qvOCgBrPKpNxgVo2lSyViBJIeVJjduNXj9J5K7FS5Zg5X5W4oqIyAfvb9Kt8MLtw2Fh+JGo6sGDxG+s78pzLUQDlnsgkqITwEmrvA3UdYEu5sitNFFMHnpSau+ePwPKr4ZCZ+yft2DluJS2jQdWNwG6kv4O++gZ7jQ5VR1Q0IgjWakO7O2yh2iuP8A9VfnVbjeCMNMqU2peYZY+lUftAHSeVONYAIdxC2uWch8onMtKPqgPO41JdwN9SkKNzqgkp+iGhOh48q8Ozdqd5UfF5X51AvcHYS+wkKXlWVhX0pO4EgzOlT+5Mkt5NyHkM+UechSieqAjL7a8VgzyFrdNzBKQFEtpjKmSOPjT/8AZq13yuefWq9vGhva9llgJQyVlat/0ilQndz3k1mXxWWXHljOzDJubwurOYI7RO6Y0Tp+MVSdLV65dXltYW5PWCXJCikZlA5ZPAQmfbR1gqEWNmpx6Acpcc9g0T8PfWc7KbcWi75VzdtBDqsyUvAmAkmEhaI0ISAMw5cKPTHWOX5Yv1M05YI1ntrimGLS1dtl1JICQsgk8AEupkHhodamdJN0p9aGwCFuKQiN5BJjXnBP4VqmJttuMFxOVSSMwOhB5RWV4MwLnFMytUW4Lh71DzR97X2VubwSqOOQg29eTb2jbCYEJSiO5I1rFTbFa5O6fZWnbXEvOKUs6cBQU8yArQbvdS07cLCF7bMDaWABFdT4SOO+upbZiuWOdalOYLU2VRISlwK38junupTRg5gYO6QSJHEEA60YXPQ8lQQE3Sk5Zk9UmSTxnNViz0YpSkJFyrTj1Y1/7qzK6pLhjT6WX4BNgch0kbtK0TZm7BgE6Ea+B30wno5SDPlCv8sfzVa4dsaGyIeJ/c+WarrurzjJddNkXnBPwNICnbRzVKsxT3pVvHurzDthLa1jydAQOJ85R/eOtOYrhym0IeQSpbZE6RKanX2KLNo49bpzuBCilHNYEx7+FOdPNJ6v/A3bFNbf+jG02PIw+361SFLSFJSQj9ogSSdw1q2t3UvtJUNUrSCJ00OokViGIbaKUtu7UQ426gsXFqTGQgakCNxMEHuos6Otprh7rHXwluzAAbUo5QFAxCTHbEaTO/nOjT5FI2vb+w1tHhZtHw6lILalTBEgEnVJ7jVw/e2TjTakISlWZBUMqpAB7Q0GtFuI2aX2yCAoEeyO41m7zD2GvZkSWieIkR6J5HvpKytweV4OhFqaCsu4bxS3/lr/AJar8QesOsZyBAQFK6z6NXm5SBPZ5xUz9Ps3CWsiVSlaVLSEFUAbwYFXP6Waj6t3/JV+VWmpeMGWsFT1+F8m/wDLX/LQ3tVd2yilFshAjVSwCPBOsGrzEMbQ0466EK1bQlAU2pMqBM7/ABFA61lRzEyTqTS99qxqFqhzliU6VNt3Kh0tpWtIsaTwGFpc267dSXEpDoBA7KiTporQVNDuGhIzpbnQGW17/u0M4RelpxKxw0Ok9k76LcYu0OtI6tKyc7atG1HQGTqBT1FmYitscFXfvWBWzkSjKF/SfRr83Krf2ddYqd1+Gei33fRL9umWrX9LtDe25/kq/KqDG8eaQ80sJV2A7KSgpJzARvFHk1FZ4BJZI13d2SFrUlCVpyDKnIUyuTukUzshg5fc8ocADaTKRwJG6O4UzhOGPYg71r0hoHhoCPRTH4minHMftrENtOLDfWHq241iRAWRyHM86ldcrHs/Bc5qCKHpZtnF4e/1OpSUlcESEAysEeEVm13tDhr2GIbcZUm7ZbCEFIIClR5xWBGU74NTbp69wW6U4tRft31ZlK3odBk7zORf4bvYZYPs/hN4BfNMpKhCinOoBLnJbQOWfZTmBB/1GVeAoOHYQS6T1j30mWT2UkDInjwgmntlrI29op1Yhx8lZ55Z7Pv1Ptpu4bOJXyGBJZbMukboH2ZHu4UZ4ns31unWlIiAAiYHLfSt1iXIy4OMNUZfjNzJMVRuAGJObeRpAmtIuujcL33Kv8sfzVHHRgP+JX9wfzVzndHPkTfTWMzdTR5n3V1aV/8AGQ/4lX+UP5q6p3Y+yv8AS2+g9r0VA/TDXNX3TXfphrmfcaSUTqu2BPNckxUD9MNcz7jXJxZqd591aWUyu5D2XLatI3zVIkm0egz1Lh0PBKj8Kkt4u1wn3U+8628kpVuPdu7xT1c2/wCTCsjnHsA8X6LGnr43GYJt1dtTYESvlI0CDvP9aENs9r0XDzVoyUt2jakpUQISozBVA+yOArW7dzq5t34U2oQlR3KSfsn4UEbX7I2eHYfcKQyp0uKGU7y3Pm9r7KU/jxrp1Wqa/v8AordTjx4CNnbK0sl21klRWFISAsHMEzARmO/X8KK8QskvJIIGo1BEg9xrLOh7YsgC9uEwo/UpOnZMfSEczrHd41cO7aPOYum0tQlbKew7ugEGVrChuyzEcwaNw1yZhNx8jOJ7OO26+stiRGoTOo9U8R41ZYNtuU9i5RCh9oCD7U/lRldWmYd/PjQLtopCEhBSC4rceKQOM99J2w7a2ix+Et+GQNqsZ8pdlM9WkQkbtTEqqkUunbGwcfWENgknjwA5k8KjXFqtLpZiVhWWBxPd7657jKXLGliPArrK9DlP4rs8+wjOuCOMTI8dNaRg2CvXMlAASNJMxPIc6vsyyVuh23uNaL9lsfS2kocMJGqTy/ZoVstm33HHG05czcTJ3jhBipV7s+/bozuZcshOipMndw3VIRnB7IkpQksMvsX2uccPV2qDJ0mJV7Bw9tdgux6lqDt2SZ1KJmfXPyq92T6lTAU2hKTuVxMjmTqaEekjb1Vso2luFJuFZIcIAQkK5FW8xx3CuhXVut5PInZbpwgz2ixHyK2W6lsrDaZyIGvIewViO0O26MSYy3VvkcR2kOtEqCdIhQOpSZ19lSX8SvsLdZecufKrd/tEhZcbWPtAE6BUct8VL2i2Vfs7lu7w9suMPFEtZSsDPCsqwRGQ8+HsppcLgRnNzHujPaFF2g4beDrUKB6okE6DelR4RvB9lXuLtt4cwLGyBK1qUd8rJVxUeJA0HcKtb5Vphyesat2kXTqAMqAJBPDThJI76Vstg3VqN1davr1AOuQfnHupe2z8QxVXqsyLTY7Z8WbGU6uL7Th/a5eAq5WaiuYq2OJ91R1Y01zV7q5fUWN8IKpR8tk2uNV/6Ya5n3V7+mWuavcaT1YTuw9k6a6oP6ZZ5q9xrq1qTuw9g7lrstPe2u9tF1OaMkV5HdT/ALa8JqalDaBVjbPRUGaU2qtRbRZewh1GVevI8R3imM5bHVPgLZVpJGYQeCgajW71WTT4UMqhIPCmoSzyuGM12rGsgf24wq7WEXGHPZeqbUnqR5i0nlGhMRHKhXoQ6kPPpXm8sM6LBkN9nNqftZjqO+tFTbONasHMnig/KlYYq265TvVpafUMqyQEqUBuk8adr6hPiRU6Ocx8Fxf3KWm1LV5qQSfyrIb27L7qnFfa4chwFGfSDcKKUIT5h1PIkcKBEjWkuru2eEP0QwssJdkbsoeS2kCHFDMd5gJVp+ApdpbA4qufTJHiEiKg7LybpmAYCtdNB2Vca7Fn1t3zi0SCHJGhM6DTvrMG1BMuS+WCdYsOrF8l3ORlXGaYB1IAnujdTSsJfNpbIt5AKesWc2SSdwmrqzxh163uFOISlAQoAgHVRGu+oeJLdDFj1KlDRCSEzqdBrHCmOAOWCzVy8ytYK3EL3KOYgmN0mdRRLtDcqTaW7a1KUtf0iiTJjeB/3D3VF2js89+hCd6urCvadSfZNR9tbkKuikbm0hA+JoL+KkGWHJE3ZfEepcE+YuArlPA0npO2RF2EugLKmwSOrAKlI3lAnQnlVLau891GeEbUsoZIfWAUaDiVDhA41rpLkvjIx1VKlyjJ2WbvEmmbBm0LLLSjKlBXZGo7S1DfBO7ea1nE8eTatot2B1rwSlCUjWIEAqA+FV5xi5vZTaoLTBOrp7JIngR8qtcKwlq1BKZU4Rq4rzvZyFNTuz4FI1xr5ZCwXAMivKLs53zqAdQjjpPEfhU66uJr25uZqudXSVliXgFZZsJdXNRvZTsV00q1kExsAcq9IFOA177arUoZyiup7211TUg5HdXR3U7FdFEwWNR3V5HdT0V0VMEGY7q815U/FdFTBBlM1JYcNNKp60bk1IrnghYWrhPOoG2N6hpCQQOtWdDGoTxVVw2kIQVHcASeJgDhQFctLun1POaA6JTySNwpi2ekMHQ6WtyYm8u1OIAkwJgcqq0tGitp8NpyAJ13kiTUWR3e4Vz3JnTUORGCYi5bJUEIScxBMzwEcKevMbdW42soQC2SRE6yIgzXnWd9I0rXfmlhFOiPkXiuNrfSEBAQjeQOP9Kdw3HFst5MgUBOUnhTAiuJFV37Nsk7MMYI1viK0Pl8gKWcx1mNeXs3VV3aVLWpZ3qJJ9pNXgCa9ypq3bJrDL7SB7qyBpQ1jmIqbUFQDBBg7jHCtFU0mKH8fwRDqTpW6ZrbkHbHg0XZ3FW7u1Q8zABGqRAyq4jTdTd0VA1m3RrfrsLksLksumPVVzArWb63roWLaOUcq6LTKBwmaSUU88nWkhNJNCo3lPKug8qdivYqYIMx3V7HdTsV0VMEGo7q6nYrqmCCor3LS9K4AVrBYjLXkU6EivYFTBBmK7LTlexUwQZUmnrUwaSvThXARVeOSFqzcaUr6P0Ee6qkOGvC8aMrV+oIrHEtihv0EfdFedW36CPuiqtFwedeeUn5VruL0TvP2WvVt+gj7orsjfoI+6Kq/KDXnlBqbx9GldL2WvVt+gj7orurb9BH3RVX15rvKDE1N16J3pFp1bfoI+6K7q2/QR90VVeUnnXvlBqt4+id6XstcjfoI+6K86tr/do+6KrOvNJFwancXondkWPkrEz1TcjUHLuPMV6/cZqrVXBrg6ajs4wjEpt+RNwZNJilL5mlJIoWDAiK6Keik6VNSDcV0U4BSoFTUgzFe04YrypqQ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429000" y="2209800"/>
            <a:ext cx="4572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r>
              <a:rPr lang="en-US" sz="2400" b="1" dirty="0" smtClean="0">
                <a:latin typeface="Algerian" pitchFamily="82" charset="0"/>
              </a:rPr>
              <a:t>BY</a:t>
            </a:r>
            <a:endParaRPr lang="en-US" sz="2400" dirty="0">
              <a:latin typeface="Algerian" pitchFamily="82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762125" y="0"/>
            <a:ext cx="2047875" cy="990601"/>
            <a:chOff x="1524000" y="0"/>
            <a:chExt cx="2047875" cy="990601"/>
          </a:xfrm>
        </p:grpSpPr>
        <p:pic>
          <p:nvPicPr>
            <p:cNvPr id="19" name="irc_ilrp_mut" descr="https://encrypted-tbn1.gstatic.com/images?q=tbn:ANd9GcRk9XK4pKKDT9qwx3wy1xaCGpvrMgkkHSfHs3d2Lhx3zEzHoxhv151Mvw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0" y="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7" name="Group 26"/>
            <p:cNvGrpSpPr/>
            <p:nvPr/>
          </p:nvGrpSpPr>
          <p:grpSpPr>
            <a:xfrm>
              <a:off x="2514600" y="1"/>
              <a:ext cx="1057275" cy="990600"/>
              <a:chOff x="3514725" y="5838825"/>
              <a:chExt cx="1057275" cy="1019175"/>
            </a:xfrm>
          </p:grpSpPr>
          <p:pic>
            <p:nvPicPr>
              <p:cNvPr id="28" name="Picture 2" descr="C:\Users\Dr Anthony Ujene\Desktop\oyo 2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514725" y="5838825"/>
                <a:ext cx="1057275" cy="1019175"/>
              </a:xfrm>
              <a:prstGeom prst="rect">
                <a:avLst/>
              </a:prstGeom>
              <a:noFill/>
            </p:spPr>
          </p:pic>
          <p:sp>
            <p:nvSpPr>
              <p:cNvPr id="29" name="TextBox 28"/>
              <p:cNvSpPr txBox="1"/>
              <p:nvPr/>
            </p:nvSpPr>
            <p:spPr>
              <a:xfrm>
                <a:off x="3657600" y="61722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oyo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pic>
        <p:nvPicPr>
          <p:cNvPr id="1030" name="Picture 6" descr="C:\Users\Dr Anthony Ujene\Desktop\NIOB2015\painter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2743200"/>
            <a:ext cx="1828801" cy="1981200"/>
          </a:xfrm>
          <a:prstGeom prst="rect">
            <a:avLst/>
          </a:prstGeom>
          <a:noFill/>
        </p:spPr>
      </p:pic>
      <p:pic>
        <p:nvPicPr>
          <p:cNvPr id="1029" name="Picture 5" descr="C:\Users\Dr Anthony Ujene\Desktop\NIOB2015\plumbe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2286000" y="2971800"/>
            <a:ext cx="1828800" cy="1838325"/>
          </a:xfrm>
          <a:prstGeom prst="rect">
            <a:avLst/>
          </a:prstGeom>
          <a:noFill/>
        </p:spPr>
      </p:pic>
      <p:pic>
        <p:nvPicPr>
          <p:cNvPr id="1028" name="Picture 4" descr="C:\Users\Dr Anthony Ujene\Desktop\NIOB2015\electrician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2819400"/>
            <a:ext cx="2057400" cy="1981200"/>
          </a:xfrm>
          <a:prstGeom prst="rect">
            <a:avLst/>
          </a:prstGeom>
          <a:noFill/>
        </p:spPr>
      </p:pic>
      <p:pic>
        <p:nvPicPr>
          <p:cNvPr id="1026" name="Picture 2" descr="C:\Users\Dr Anthony Ujene\Desktop\NIOB2015\mason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4600" y="3048000"/>
            <a:ext cx="1981200" cy="1524000"/>
          </a:xfrm>
          <a:prstGeom prst="rect">
            <a:avLst/>
          </a:prstGeom>
          <a:noFill/>
        </p:spPr>
      </p:pic>
      <p:pic>
        <p:nvPicPr>
          <p:cNvPr id="2" name="Picture 3" descr="C:\Users\Dr Anthony Ujene\Desktop\NIOB2015\carpenter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200" y="3200400"/>
            <a:ext cx="1905000" cy="1600200"/>
          </a:xfrm>
          <a:prstGeom prst="rect">
            <a:avLst/>
          </a:prstGeom>
          <a:noFill/>
        </p:spPr>
      </p:pic>
      <p:pic>
        <p:nvPicPr>
          <p:cNvPr id="1032" name="Picture 8" descr="C:\Users\Dr Anthony Ujene\Desktop\NIOB2015\iron bender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62200" y="3124200"/>
            <a:ext cx="2057401" cy="1647825"/>
          </a:xfrm>
          <a:prstGeom prst="rect">
            <a:avLst/>
          </a:prstGeom>
          <a:noFill/>
        </p:spPr>
      </p:pic>
      <p:pic>
        <p:nvPicPr>
          <p:cNvPr id="1033" name="Picture 9" descr="C:\Users\Dr Anthony Ujene\Desktop\NIOB2015\iron worker2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86000" y="3200400"/>
            <a:ext cx="2057400" cy="1524000"/>
          </a:xfrm>
          <a:prstGeom prst="rect">
            <a:avLst/>
          </a:prstGeom>
          <a:noFill/>
        </p:spPr>
      </p:pic>
      <p:pic>
        <p:nvPicPr>
          <p:cNvPr id="1031" name="Picture 7" descr="C:\Users\Dr Anthony Ujene\Desktop\NIOB2015\images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0" y="2743200"/>
            <a:ext cx="2209800" cy="20574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0.04444 L -0.23334 0.022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0.05486 L -0.23333 0.29931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2222 L -0.0125 0.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112 L 0.225 0.2666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0.00555 L 0.25417 -0.005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2013 L 0.47917 -0.0201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1111 L 0.47917 0.2444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304800"/>
            <a:ext cx="4419600" cy="457200"/>
          </a:xfrm>
        </p:spPr>
        <p:txBody>
          <a:bodyPr/>
          <a:lstStyle/>
          <a:p>
            <a:r>
              <a:rPr lang="en-US" dirty="0" smtClean="0"/>
              <a:t>      </a:t>
            </a:r>
            <a:r>
              <a:rPr lang="en-US" sz="3200" dirty="0" smtClean="0">
                <a:solidFill>
                  <a:schemeClr val="bg1"/>
                </a:solidFill>
              </a:rPr>
              <a:t>Recommendations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219200"/>
            <a:ext cx="8382000" cy="47244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stakeholders should evolve skill acquisition policies which involve public- private partnership and promote productive knowledge and high levels of competences.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Government should develop national schemes for  recognition of skills through the assessment and certification of skills with appropriate knowledge</a:t>
            </a:r>
            <a:r>
              <a:rPr lang="en-GB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Government should encourage young women to enter apprenticeships to check occupational segregation and provide equitable and high-quality training for both young men and women.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9357B5-0756-4F1C-8CE0-A38FD7FF269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5" name="Picture 4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0"/>
            <a:ext cx="396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lowchart: Process 6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048125" y="0"/>
            <a:ext cx="1057275" cy="1019175"/>
            <a:chOff x="3048000" y="0"/>
            <a:chExt cx="1057275" cy="1019175"/>
          </a:xfrm>
        </p:grpSpPr>
        <p:pic>
          <p:nvPicPr>
            <p:cNvPr id="9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idx="4294967295"/>
          </p:nvPr>
        </p:nvSpPr>
        <p:spPr>
          <a:xfrm>
            <a:off x="5334000" y="2286000"/>
            <a:ext cx="3657600" cy="3810000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txBody>
          <a:bodyPr lIns="0" tIns="0" rIns="0" bIns="0"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en-GB" sz="2400" dirty="0" smtClean="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rPr>
              <a:t>I look forward to Your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rPr>
              <a:t>Questions and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rPr>
              <a:t>Comments</a:t>
            </a:r>
          </a:p>
        </p:txBody>
      </p:sp>
      <p:sp>
        <p:nvSpPr>
          <p:cNvPr id="2355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28E6C53-A1D8-44F5-AC19-CCADA6C6CFA2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0" y="1676400"/>
            <a:ext cx="5257800" cy="4267200"/>
          </a:xfrm>
          <a:prstGeom prst="rect">
            <a:avLst/>
          </a:prstGeo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                THANK YOU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               FOR BEING A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          WONDERFUL AUDIENCE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355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8C670429-15F8-4329-95CB-2760F1C104AF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3557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3A344EB1-7539-4EC3-B65C-005E167CAC81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7" name="Picture 9" descr="http://3.bp.blogspot.com/_0vNJ0o5_6po/TUweSx4JJHI/AAAAAAAABU4/XDBB-cT4vGk/s1600/handshak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086100"/>
            <a:ext cx="42672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http://t2.gstatic.com/images?q=tbn:ANd9GcRqg3YnmY4LcMpj81DwyvaPMpvsJDNFNh_RqlrKX8xv75yJYlg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429000"/>
            <a:ext cx="3352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owchart: Process 12"/>
          <p:cNvSpPr/>
          <p:nvPr/>
        </p:nvSpPr>
        <p:spPr bwMode="auto">
          <a:xfrm>
            <a:off x="762000" y="6096000"/>
            <a:ext cx="82296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pic>
        <p:nvPicPr>
          <p:cNvPr id="14" name="Picture 13" descr="https://encrypted-tbn1.gstatic.com/images?q=tbn:ANd9GcTqBIJQIEoavBEtwdRfrGUZ-GZmeC1-gsZHPrskcQ9WzMxM5RTA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52400"/>
            <a:ext cx="2714625" cy="16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rc_ilrp_mut" descr="https://encrypted-tbn1.gstatic.com/images?q=tbn:ANd9GcRk9XK4pKKDT9qwx3wy1xaCGpvrMgkkHSfHs3d2Lhx3zEzHoxhv151Mvw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0"/>
            <a:ext cx="1600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2447924" y="0"/>
            <a:ext cx="1590675" cy="1447801"/>
            <a:chOff x="3104979" y="0"/>
            <a:chExt cx="1057275" cy="1019175"/>
          </a:xfrm>
        </p:grpSpPr>
        <p:pic>
          <p:nvPicPr>
            <p:cNvPr id="17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104979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8" name="TextBox 17"/>
            <p:cNvSpPr txBox="1"/>
            <p:nvPr/>
          </p:nvSpPr>
          <p:spPr>
            <a:xfrm>
              <a:off x="3124199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400800" y="1676401"/>
            <a:ext cx="20574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 I Love You All</a:t>
            </a:r>
            <a:endParaRPr lang="en-US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0">
              <a:schemeClr val="accent1">
                <a:tint val="66000"/>
                <a:satMod val="160000"/>
              </a:schemeClr>
            </a:gs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3769EB59-9793-4B47-8BE4-4A8B6681B855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843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25146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Preamble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50975" y="2057400"/>
            <a:ext cx="7693025" cy="40386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Artisans are needed in large quantity, they</a:t>
            </a:r>
          </a:p>
          <a:p>
            <a:r>
              <a:rPr lang="en-US" sz="2400" dirty="0" smtClean="0"/>
              <a:t>contribute skillfully with their hands based on</a:t>
            </a:r>
          </a:p>
          <a:p>
            <a:r>
              <a:rPr lang="en-US" sz="2400" dirty="0" smtClean="0"/>
              <a:t> dexterity, practical &amp; theoretical knowledge and social ability for</a:t>
            </a:r>
          </a:p>
          <a:p>
            <a:r>
              <a:rPr lang="en-US" sz="2400" dirty="0" smtClean="0"/>
              <a:t>The responsibility imposed by National Building code</a:t>
            </a:r>
          </a:p>
          <a:p>
            <a:r>
              <a:rPr lang="en-US" sz="2600" dirty="0" smtClean="0"/>
              <a:t>The need for better practices, better performance,   waste minimization, and</a:t>
            </a:r>
          </a:p>
          <a:p>
            <a:r>
              <a:rPr lang="en-US" sz="2600" dirty="0" smtClean="0"/>
              <a:t> sustainable development calls</a:t>
            </a:r>
            <a:r>
              <a:rPr lang="en-US" dirty="0" smtClean="0"/>
              <a:t> for enhanced skill development</a:t>
            </a:r>
          </a:p>
          <a:p>
            <a:endParaRPr lang="en-US" dirty="0"/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091B3FC7-AE07-49A7-8866-40A3DCAD554D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DED19086-1667-4B58-8A85-0400463DC0CE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5" name="Flowchart: Process 14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91000" y="3364468"/>
            <a:ext cx="914400" cy="369332"/>
          </a:xfrm>
          <a:prstGeom prst="rect">
            <a:avLst/>
          </a:prstGeom>
          <a:solidFill>
            <a:srgbClr val="FFCC00"/>
          </a:solidFill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Project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0" y="3364468"/>
            <a:ext cx="10668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Practical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364468"/>
            <a:ext cx="1295400" cy="369332"/>
          </a:xfrm>
          <a:prstGeom prst="rect">
            <a:avLst/>
          </a:prstGeom>
          <a:solidFill>
            <a:srgbClr val="FFFF00"/>
          </a:solidFill>
        </p:spPr>
        <p:txBody>
          <a:bodyPr wrap="square" lIns="0" tIns="45720" rIns="0" bIns="45720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Realization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5" name="Picture 3" descr="C:\Users\Dr Anthony Ujene\Desktop\NIOB2015\skill ga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1" y="0"/>
            <a:ext cx="4343400" cy="1857375"/>
          </a:xfrm>
          <a:prstGeom prst="rect">
            <a:avLst/>
          </a:prstGeom>
          <a:noFill/>
        </p:spPr>
      </p:pic>
      <p:pic>
        <p:nvPicPr>
          <p:cNvPr id="18" name="Picture 5" descr="C:\Users\Dr Anthony Ujene\Desktop\NIOB2015\images 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990600"/>
            <a:ext cx="2057400" cy="1143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9144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What are the Problems?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838200" y="2362200"/>
            <a:ext cx="8305800" cy="3724275"/>
          </a:xfrm>
          <a:prstGeom prst="rect">
            <a:avLst/>
          </a:prstGeom>
        </p:spPr>
        <p:txBody>
          <a:bodyPr/>
          <a:lstStyle/>
          <a:p>
            <a:r>
              <a:rPr lang="en-GB" sz="2600" dirty="0" smtClean="0"/>
              <a:t>Poor performance of the construction</a:t>
            </a:r>
          </a:p>
          <a:p>
            <a:pPr>
              <a:buNone/>
            </a:pPr>
            <a:r>
              <a:rPr lang="en-GB" sz="2600" dirty="0" smtClean="0"/>
              <a:t>    industry, partly attributable to</a:t>
            </a:r>
            <a:endParaRPr lang="en-US" sz="2600" dirty="0" smtClean="0"/>
          </a:p>
          <a:p>
            <a:r>
              <a:rPr lang="en-US" sz="2600" dirty="0" smtClean="0"/>
              <a:t>Insufficient skill quantity(skill shortage))  </a:t>
            </a:r>
          </a:p>
          <a:p>
            <a:r>
              <a:rPr lang="en-US" sz="2600" dirty="0" smtClean="0"/>
              <a:t> Inadequate skill quality (Skill Gap) </a:t>
            </a:r>
          </a:p>
          <a:p>
            <a:pPr lvl="0"/>
            <a:r>
              <a:rPr lang="en-US" sz="2600" dirty="0" smtClean="0"/>
              <a:t>Result in poor quality, cost overrun, delay, </a:t>
            </a:r>
          </a:p>
          <a:p>
            <a:pPr lvl="0"/>
            <a:r>
              <a:rPr lang="en-US" sz="2600" dirty="0" smtClean="0"/>
              <a:t>Abandonment, client dissatisfaction, </a:t>
            </a:r>
          </a:p>
          <a:p>
            <a:pPr lvl="0"/>
            <a:r>
              <a:rPr lang="en-US" sz="2600" dirty="0" smtClean="0"/>
              <a:t>Disputes, Loss of confidence, Frustration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769EB59-9793-4B47-8BE4-4A8B6681B855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091B3FC7-AE07-49A7-8866-40A3DCAD554D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DED19086-1667-4B58-8A85-0400463DC0CE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https://encrypted-tbn1.gstatic.com/images?q=tbn:ANd9GcSkjRbZkobtIdN_ovBsmEu0rKaQ5ogxNOdVAlhIkE8aqMAHsF7m7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lowchart: Process 11"/>
          <p:cNvSpPr/>
          <p:nvPr/>
        </p:nvSpPr>
        <p:spPr bwMode="auto">
          <a:xfrm>
            <a:off x="990600" y="61722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4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5" name="TextBox 14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050" name="Picture 2" descr="C:\Users\Dr Anthony Ujene\Desktop\NIOB2015\imaginary skill ga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1905000"/>
            <a:ext cx="2200275" cy="1981200"/>
          </a:xfrm>
          <a:prstGeom prst="rect">
            <a:avLst/>
          </a:prstGeom>
          <a:noFill/>
        </p:spPr>
      </p:pic>
      <p:pic>
        <p:nvPicPr>
          <p:cNvPr id="2051" name="Picture 3" descr="C:\Users\Dr Anthony Ujene\Desktop\NIOB2015\fr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1400" y="3962400"/>
            <a:ext cx="1752600" cy="1724025"/>
          </a:xfrm>
          <a:prstGeom prst="rect">
            <a:avLst/>
          </a:prstGeom>
          <a:noFill/>
        </p:spPr>
      </p:pic>
      <p:pic>
        <p:nvPicPr>
          <p:cNvPr id="2052" name="Picture 4" descr="C:\Users\Dr Anthony Ujene\Desktop\NIOB2015\images 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500" y="0"/>
            <a:ext cx="2476500" cy="16764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0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Aim &amp; objectives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38200" y="2209800"/>
            <a:ext cx="7924800" cy="3886200"/>
          </a:xfrm>
        </p:spPr>
        <p:txBody>
          <a:bodyPr/>
          <a:lstStyle/>
          <a:p>
            <a:r>
              <a:rPr lang="en-US" sz="2400" dirty="0" smtClean="0"/>
              <a:t>Providing an insight into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by evaluating</a:t>
            </a:r>
          </a:p>
          <a:p>
            <a:r>
              <a:rPr lang="en-US" sz="2400" dirty="0" smtClean="0"/>
              <a:t>Usage of skill acquisition practices among</a:t>
            </a:r>
          </a:p>
          <a:p>
            <a:pPr>
              <a:buNone/>
            </a:pPr>
            <a:r>
              <a:rPr lang="en-US" sz="2400" dirty="0" smtClean="0"/>
              <a:t>     construction artisans, </a:t>
            </a:r>
            <a:r>
              <a:rPr lang="en-GB" sz="2400" dirty="0" smtClean="0"/>
              <a:t>(obj-1)</a:t>
            </a:r>
            <a:endParaRPr lang="en-US" sz="2400" dirty="0" smtClean="0"/>
          </a:p>
          <a:p>
            <a:r>
              <a:rPr lang="en-US" sz="2400" dirty="0" smtClean="0"/>
              <a:t>influence of skill acquisition practices on </a:t>
            </a:r>
          </a:p>
          <a:p>
            <a:pPr>
              <a:buNone/>
            </a:pPr>
            <a:r>
              <a:rPr lang="en-US" sz="2400" dirty="0" smtClean="0"/>
              <a:t>   productive knowledge</a:t>
            </a:r>
            <a:r>
              <a:rPr lang="en-GB" sz="2400" dirty="0" smtClean="0"/>
              <a:t> (obj-2)</a:t>
            </a:r>
            <a:endParaRPr lang="en-US" sz="2400" dirty="0" smtClean="0"/>
          </a:p>
          <a:p>
            <a:r>
              <a:rPr lang="en-US" sz="2400" dirty="0" smtClean="0"/>
              <a:t>productive knowledge influence on</a:t>
            </a:r>
            <a:r>
              <a:rPr lang="en-GB" sz="2400" dirty="0" smtClean="0"/>
              <a:t> performance(obj-3)</a:t>
            </a:r>
            <a:endParaRPr lang="en-US" sz="2400" dirty="0" smtClean="0"/>
          </a:p>
        </p:txBody>
      </p:sp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5A9ED91-E44E-43B6-83E5-9CBE21A193A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45E4295C-6A7A-4F8A-900C-5083E3DEE8A0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E210148C-BE59-462F-9197-79A8B0853633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8" name="Picture 7" descr="https://encrypted-tbn1.gstatic.com/images?q=tbn:ANd9GcSkjRbZkobtIdN_ovBsmEu0rKaQ5ogxNOdVAlhIkE8aqMAHsF7m7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owchart: Process 12"/>
          <p:cNvSpPr/>
          <p:nvPr/>
        </p:nvSpPr>
        <p:spPr bwMode="auto">
          <a:xfrm>
            <a:off x="762000" y="61722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pic>
        <p:nvPicPr>
          <p:cNvPr id="9218" name="Picture 2" descr="https://encrypted-tbn0.gstatic.com/images?q=tbn:ANd9GcQ6UUVM3xqYuf37Ws0CYcaugMIWT3hc9IFFYOHdayGJ_vvnOZn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8375" y="3543300"/>
            <a:ext cx="1749425" cy="1866900"/>
          </a:xfrm>
          <a:prstGeom prst="rect">
            <a:avLst/>
          </a:prstGeom>
          <a:noFill/>
        </p:spPr>
      </p:pic>
      <p:sp>
        <p:nvSpPr>
          <p:cNvPr id="9220" name="AutoShape 4" descr="data:image/jpeg;base64,/9j/4AAQSkZJRgABAQAAAQABAAD/2wCEAAkGBxQTEhUUEhQUFBUVFRUUFRcVFBcXFBUVFhcXFhQUFRUYHCggGBolGxUVITEhJSkrLi4uFx8zODMsNygtLisBCgoKDg0OGxAQGywkICQsLCwsLDQsLCwsLCwsLywsLSw0LCwsLCwsLCwsLCwsLCwsLCwsLCwsLCwsLCwsLCwsLP/AABEIANgA6QMBEQACEQEDEQH/xAAbAAEAAgMBAQAAAAAAAAAAAAAAAQUDBAYCB//EAEMQAAEDAQUEBggFAQcEAwAAAAEAAhEDBAUSITEGQVFhEyJScYGRFDJCkqGxwfAHI2Jy0fEzQ1OCstLhg5Oi4hUWJP/EABsBAQADAQEBAQAAAAAAAAAAAAABAgMEBQYH/8QANxEAAgEDAgMGBAYBAwUAAAAAAAECAwQRITEFEkFRYXGBkaETItHwBhQyscHhQiMzUhUkQ+Lx/9oADAMBAAIRAxEAPwD7igCAIAgCAIAgCAIAgCAIAgCAIAgCAIAgCAIAgCAIAgCAIAgCAIAgCAIAgCAIAgCAIAgCAIAgCAIAgCAIAgCAIAgCAIAgCAIAgCAIAgCAICCUABQEoAgCAIAgCAIAgCAICHOjXJAata9KLPWq02972z5SsZXFKP6pJeaKOpBbtGpV2jszZ/MBjgHH5BZyvaC/yKuvTXU0K22tnGgqO7mgD/yIXLLi1BbZfl9TJ3cOmTSrbdj2KJP7ngfAArGXGV/jD1f/ANKO87EadXbisfVp029+J31Cwlxeq/0xS9X9DN3c+iRp1trLUfbDf2sb9QVjLidw+uPL65KO5qPqaVa+7Q7WtU8HFv8Aphc8ryvLeb/b9ijrTfVkWa+a7DlVqEbwXuPzKp+YrdJyXmyvxJ9r9To7s2me1w6R2Nh1n1gOIP0W9rxWtTniq+aPXtXfoaUrqcX82qO0BX1Z6pKAIAgCAIAgCA8nNASAgJQBAEAQHkoAEB6QGteNoNOlUeBiLGOcBxIErOtNwpyklnCyVnLli2fPKu1Vqd/eBvJrG/UEr5yXEriX+WPBL+zzXc1H1NGrfFod61ar4PIHkFzyuq0t5v1x+xm6s31ZqVHl2biXd5J+axk3Ld5KN53DKc9w1UxhklI9VH7hp96clMpdEGzGqEGtb7X0bC+MUbvGFenT55YO3h1n+cuY0OblznXwWT3RtIc1jm6PaHD5Ob3gghWqUXBi/sZ2dZ0pPOOplBWRxGay0w52egBJ7huWlOKlLUtFZZutOghuYBw4BhE5gF2snitl2e2NC5W17VDg1knEBhG/raN75yWM7fLwupR09dD7DZKZbTY06hrQe8AAr6+EeWKXcevFYSRmVywQBAEAQBAedUBICAlAEAQBAEBBCAAICUAQHDbV7M4ZrUB1dXsHs8XNHZ5bu7Twr/h/LmpSWnVfyvocFxb4+aJyErxjjPbGT3b/APhXjHJKRNR+4afNJS6IN9hjlVIKS+7zqUnswxhzkEeseB3jdod667elCafMfV/h7hdpe0qnxk3JNdWsLt83nfOx7beDKzS0ZEghzD6w44T7Q7s+Ss6Dg8xMLzg1zw6oq9L5op5T7Mdpr3FW6j6R1pHpG82GG1AOXqu81rWjzRyen+IaMbm3p3lPZpff18C8pukLzmj4hmehVLSCN3x4hIycXlEp4Zr3lezW9Vgdi5kYW8BpJidCuulj9WPA2jjc6f8ADrZ0vItlYZDKg06ZCOk/jxPBetZ2+X8WXl9Tqo08/M/I+jL0zqCAIAgIxICUAQAIAgCAICMQ4qOZAlSAgCAIAgCAID5ttfZqDKs0XCTPSMbm1p4g6CeyvmuI06Man+m9eq7PvsPMuIwUvlKEuyy0XBnsOcp76vIshjPXd8Bx++C6LehzvL2PoeB8Kp3PNcXH+3D3e+PBe+Uc9SrV5xhz+IOIknw+i7nGnHRYPdocX4fUqK3dFRg9E8LHmsaeOWb9ttPTUg7IOBgxoHATl3gnxBUKCg8orC3jwviMXH/bqaeGdvR+zNA2YkNe3Kdf0vbr3TkfErSUtDa74jU4bcck1zUnrjqs9nd3P2MlhtLqddj3Cc4d+pruq4HvaSq6SWh6cPyt3ZyVFrl107Hvt011OpsrhmAcQBIB4gGAV51WPK8H5hVhyyaJttpwDmdP5VIQ5mZxjlmxsTs2bZWl89Cwg1D2jqKYPE7+A7wvVtbf4ktdl94OulT5n3H2hjAAAAAAIAGQAGgAXuHcekAQBAEBGFASgCAIAgMdeqGj5KJPANF1plYt5LHg2hQD0y2QpTwCwpVA4SFsnkqe1ICAIDUvK8qdBuKq4NG4auceDRqVlWr06MeabwUnUjBZkcHfe1lStLac0qfI9dw/URp3DzK8C54jUq/LD5V7nBVuZT0WiOJvG+6dPIdZw3A5DvK5qdvKfcj1eH/h+4ulzz+SHa9/JaerwvEr33x+ex7SejIwOB0g+seGU6/pXZCgoJxep7PC7G3q21a2WJSi8qWNWun7NeZ4tB//AEsx6Z0zyJls93WBVqUeRNLtNOE0+bhtWgt1J/w/fBvWejDcJGYyPIjIhcs21I+LqJxbTKWjl0oGmNseDiPkSuxfo17D7XjcnKwoyn+rC9cLPubFkY5uNpaS0lpaRucD/tLh5KjnFx1ZwcT4lb3dnDL/ANRbrD8+7XdeJbNsYcMwuP4jWx8xztbGepUbSYXOyDR/QBUSlUlhFMOTwj1cWztptp6V35VJ3qucCSRuwN3jmYB5r1aVnpg7YW+h9Xuayej0W0qUBrRrGbjvc47ySvSp/JFRidcYqKwixZaHb4PwV+dk4NmnVBV1JMgyKwCAIAgCAIAgCAo70tX5hHDL6rGb1LI0jaVUHh1qQHg2tAWlw2uXFvET5ZfVXgyGXa1IIc4AScgNSdEbwDkr82zayWWeHu0xn1B+3tH4d68i54pGPy0tX29P7/Y46t0lpA4W8Lc92KpUc55AJJOZgZwBu7gvFcpVZ5k8t9TmpQlXqxhnWTSy+94OevK2PrUmGkcIdixCYMiOriHn4rshRjTeZH01K3ocHrS/MR+I9OR409G/fXGGVVhsnX6OoBL29Xk/VvnEeK6lNPWJ69ev/wBT4a6kdGm8rw/pplha7IHUshmMx4blyRm1PU+a4JeO2vYuW0vlfnt6PBrvZ0lNjh60YCdes0R4y2PIrpk+XU9y6rvhd+6mMwnuv5XennHceK1qrxEGYiQOtGgk/U5qvLTk8sVK3BJT/MPV74w9/Db+DJdlhdliECZjnxKrWqrGInhcW4rK9qZ2S2R0FKiFwOR4rZlVdypj2Uu8XhXNV+dloOhjTpWq6ku4taCMt8jmF7lna/DjmW7PSt6PKsvc+rU3ALuOoyCqgJ6ZAem1kBZ0KuJoP3K3TyipkUgIAgCAIAgCA4y/6xZXeDvgjuIH1lYyWpZFY62KpODC+2qRgwvt/NBgvti6pfWcdzWH4kR8j5K8FqQy/vq/6VmHXOJ+5jc3HgT2RzPxWNxeU6C+Z69nUwqVow3Pn19bQVbSYccLNzG+ryxH2j3+S+fubypX0ei7Pvc86pWlU327Dn71qOFJxYYcBM8gc9d8SsqMVKaUjt4RCjUvIQrrMW8Y72tPfBjo23pGMdue3MDc5vVePOD4ratSUXlG3F7FWlw4w0XQqLCML6lL/qM/y6gd7SfdXT+uB9DxH/v+GwuV+pLXx2fvt4nq96fVbUbq0ggj74wsqEsPBwfhm6UK8ree017r6rPsb9OoHZjR4D+6fWb4OBUVo4eTyuKWzt7iUfv76mrQu9zSQ09Vzg6I0iYjzR1044e50cQ4zK8pQhOOGlq87vt7vcsmUFzc542TOykB9/eShsrk9KhBzO1l65Ggw5n+0I3DseO9ejZUP/JLy+p1W9P/ACfkfRthKIpWGg0ZSwPP7n9c/Neytj0Y7HRekKSR6QgHpKAn0lAXFxVsQcOBHx/otKZDLRaEBAEAQBAEBEoDk9vaDejFUOAewRB9pvCdxGo8VSeCyPnYvcHeqYLGKtegG9SMle698Tg1suJ0A17+5VlKMFzSeEVlJRWWdXdt9vs9Esp9V7+tUqGJEaMZuAAnPmdMl5FxxJv5aOnf18kcFS6cny0/7KVt6U3vwioHPJ3nUn9RyJ8VwOhUfzNfU6JcEv1D4jpvHis+mc+xhoPItBa5zsNUEAHRrm+rhnfIgx2811UqUZU8NHrW9tSuOF4UEpwby8a79fJr0wbFSqHjTKI7+9cktJadD5jLjLK0aKO734DUpOMEOx05MTuc2eJbHi1dr/1IZPteJ0nxGyp3NJZeNUu3r6PJhr2tvTsc0zhGZHjl8fipoQaWGRw+lUtOF1PzCxzPRPfp06bZx3FrZacsAI1EH+FyzliWUfHKpKnNTg8NPK7j3ZrC1mnzVZ1XLcmvc1K8ueo8ssaNkc7MNy8B81RQlJZSMUmyDQdiDcJxEgAbyTpCjklzcuNRyvODqbJcdBrQKxJfvIcQByEfVexS4fTUfn1fiehC0gl82rMdq2apOB6Ks5hIMEgPAO4xlPmpfDqWdMh2kOh85vLYS0UaklzKzCZLwcJ4nE0/QldcaS8jZUzs7ivGaQaSC5nVdBkSNPhC1ZqWXpiDBLLWgwejawO9Bg8elqBg67ZRh6IvPtuy7hl85WsFoVZdq5AQBAEAQEOQGvbK+BhdwBhQ3hA5W/nY2O3kysepY+NWtkOdkAQSDumDqroEULoqVc3E028Zkkch9SuK4v4UtI6v2OercRhotWXFlFns/UaWtJ1JPWJ4vdu8cl49SVa4fNLX9itPh97dx+JCDa8kvLO/kYtoKhllIZY3Qe7LL4gq1tTxJuXQ9f8ADttyTq15x+amtE+15+nuV1kuXE0uJO/hu3D4ea6pVVz46Chx65hdZqSzHOGui712YJt1sc5lN7SZaYneXMiCeZaWk8S2Vdnu04Rt+IOnJfLVW3fr/wCy9EbtovpjZLetiAeAPZLhJBO6DK5Z0HKWh4kvw5Wq3Em2owT3f8L+XhGB+C0wQCDAk894HEfypcXR0yc0b6rwupKnbTUo96ys9p7stzBpkkk893cqzuXjCOC84ncXTzVlnu6ehalzabcTiGtGpJgBcuJTeFqedht4RU071r2qp0F30X1X734cmg+1nk0c3kdy9K34c3rU9P7+h1U7brP0O1tOyj7GOmrVWVH1XNZhdnTpMY0kASes4kmTA3DdK34hTUYRwluXuIpJYLGwUBTYKrxDiAWA6sDmy773A81NpQwlOS16dxpb0sLmZyO1O0OGet3cV37bnS3gqrg2ktDwThJaDEg6+CLDCeTp6O0AqNwv13g5EJgk52rVNCsXszpv9YcCNCpBaUrzDogzKjBJmdeIbvzI8vv4+UyDGby5qAW+zdiqWuphbIY0/mP3NHAcXHh4qUskNn1WhRDGhrRDWgADgBkFqUMiAIAgCAIAgOav626ichl4jesZPLLIrMWJg7lUHz+9LC1lpcXD1gCOEjImPJcF/UnGKSejOW6lJYxseqzzhJGsGO/cvGSWdTjoKDqxU/05WfDOpyLW0zDnPcSQcQznFPkdy9WTaWIo/QLujxL8wnbNKC2WcRx3r77iwawOa14qSWOb6xgtgDCDujL4HeoipOXzbHJawuba6krnGKqxlbZ7PPLXi0WFa9qWHE0gNOeEZOB1wub37+axqwlKWh5VxwC6lc8kY/K3+rou/wDop7ubiAbzc4+IAhbVXyROnj96o3EfhPWGPVam224WzMkjgVh+aeNDyLzjNzdaVHp2LRffiW9nswYMlyym2eU5ZK22X8MQpWdpr1XGGtYC4TwGHNx5DzXTRspz1lovc2hQct9DptnvwrtFqcK16VCxuraFMjHHBzh1afc2TzBXtUbWFNYSO2FNR2PrN0XTRstMUrPSZSYNzREni46uPM5rqNCr2nLX4GTmx2MiAQciA0zpqD4c1z14KeE+jyVlBSxk+cbXX6QSxp62/l3qlSooLLLTmoI+cCi+1VxTaSZzLuDd7voqw5pPMikcy3Pp113S2mwNaIAC2NtjzeF2tOcQeO9TkkpbTYss1ILHYzY8Wiq4dI5rAyXFsEhxjABOmYcfA8ibLUqy0tP4U2jEcFrpuBOr6bg7xhxn4KeUjJa3P+FzGkG013Vo9lg6Np5OMlx8CE5Rk72yWVlJgZTa1jG5BrRACsQZkAQBAEAQBAearoaTwBPkgOCvJxIXOXNC5rbmWE5jTmFIZXbZ2eA2qPZdn3HL+Fy3cOek+7UwuI80CnY6QvBaweWylttGiXua4YSAHScg6czB4/PNdlLn5cpn01vQ4jVs41aNVtarlTeVjTfPt2YNKz1G4nNbOF2EN45EEu+B810aqGZHZxKU6NhTpV3mpu9cvrjX72LB1ytOeY7jC5VcSieG+NX3JyOo8eWfXGfc37FYWsEALCpVc3lnlym5PLMd5XzSoZE4n9luvifZV6VvUqbbdpaFKUjeuXYe3XjDq5Nksxzgg9I8cmHM97oGhAK9m3sow169p2U6KifWNmNkrLYWxZ6YDiIdUd1qr/3P4chA5LujFLY3SL1WJCA4q9XO6WvOoPwgYfhCxluWR8nttwXha3vdSstdwe4w5zejaW+yWuqFoIiDIXN8GU5uTRg4uUslpsVcRo4xUA6TGWugh0FpIgOBIOc6LdLBvFYR2LxAUkldanoSU9odmrA+q7HXT6PZmgiHv67+IJGTfAQPNaRWEUbLxSQEAQBAEAQBAEAQGO0+o79p+Sh7A4e1+qsC5x141jTf0g1aZ7+IViS/q4bZZTgMh7DHfw7wfkqtZ0ZVrKwcXd1QkQ7IjI8iMiF87WhyyaPInHDMlssbamoGWnHzVYVHHY3tr2vbZ+FNxzvgwWS62sMgK868pbmVWvOo+abbfebNrtlOk2ajgOA1ce4alZ06c6jxFFIxlLY8XRdduvExZWdDRmHV35NjfhcM3Hk3uJC9a34elrLX9jrp26Wr1Pp2yH4c2WxQ8jp64z6WoB1Txps0Z35nmvUjTUTpUcHYq5YIAgCA4vbC0hlbDEFzGmeObgPlCynuWRYWeyOsF3PaH4306dRzTuDjJa0Dsgkf8LTZEbnFbPUIYFiyxZ2qmQNFAKms4KUSZ9nbr6a0saRLQcbuGFuefeYHirJZZDPqq1KBAEAQBAEAQBAEAQGG2n8t/wCx3yKh7A4i2HJYFji9ovVKsiWYfw3vPo6L2H/Ec8cg7UDxE+KmSIRe2666Nd5fTf0VU5uafUeePI81x17VVddmY1aCnqUlvYaBitDcpDp6rhxB+mq8irbVIS5cHBOjKLxgrLJabRbKnRWCi6ofaqEQxk7yTk3/ADZ8AV1UOHuWs/Q1p2//ACPoOy34U0qZFW3u9KrHPCZ6FvKDnU/zZfpXsU6EYLGDrjBI+isYAAAAABAAEAAaABbFz0gCAIAgCA0bbdFKrUp1KjZdSMtzyndiG+DmOajAM1vswq0n0zo9jm+YhSD55c1OMiIIyI4EahYMuy7LMlBBR3zYw1jngE4RJA1IGqlEnQfh/RApvcR13Fs8Q2Mm/M+K0gRI6xXKhAEAQBAEAQBAEAQGteR/Kf8AtPxyUS2BxNsOSwLnG7TCKb3bgDPkroMptnqRbTEcPuUYRntl5uDgA17XA6xM8hxTAOr2c2V/+TaH2t1QUabwW0+hdRL3YYP5rnS5ueeEN3Z5KVBPcpLU+n3dd9KhTFOjTZTY3RrGgDvy1PNXSwDZUgIAgCAIAgCAIAgOLvazdHaXRo/8wePreOIHzWMlqWWxnp6KoPNWnOqAzbFjD0jOED3SR9VpAM6laFQgCAIAgCAIAgCAICq2jtOCiR2iB5Zn5fFUm9CUcJXvIZgx98FRIscxtLaTVo1RSBOFhc6NzAQHOPISPNSgzXuH1AjCOkuBpNppAf4jP9QRbhn1talAgIJQAFASgCAIAgCAIDwAgKTauzdRlQew6D+12XzDfNUmtCUV1ndksiTMUB7uDK0vHaZPxH8FXhuGdMtSp5lAekAQBAEAQBAEBEoDjts7bLsM5NGf7jmfgAs5assj51eluBmIA/jRQWPoOyWyYZYqorNiraqbmvB1YxzSG0+Rzk8zyCuloUbPn1z0CGgEZ/VULI6rZOjNrp8iXHwaT84Rbh7H0yVqUEoDyUBCA9SgEoBKASgEoDzMoD1KA1rzp4qVQHsO8wJB8woewOSpPyWBYPrlAbeztQutH7abifEgD6q8NwzqyVqVIlAS0oCZQCUAlAJQCUBEoDFaKwY0uO4T/wAKG8A4C86Jqkyddec5rHJcqLuuRjLVQfUzY2q0kHSfZJ5B0HwVk9Qz6w98Ak7gT5LUofJLDR+P1WLNDqNm6badUPO8FvdO9IvDKs7TEtipEoBKAYkAxIBiQDEgGJAQSgJlATKAxWk9R37XfIowcY12S5yxiqOQFxsZTnpqnFwpjuYJPxd8FrBEM6WVcgmUAlAJQCUAlACgPMFARiQGhfbS6i4NzIgwNSAcwOf8KsllEo5myuDhksSTJaLIHBAbFovmLLVa8/mNpls9oHq4geMHPzWqllEY1OVs7xksy5c2SooIL6x3gQIOY3cfNXU2iMG9TtzTlMHgVdSTIwZulViCekQDpEBPSIBjQE40BONAMSAYkBjtdSKbz+l3yKh7A40rAsYq4MFCTqNlqeGzMG+XF3eXE/KFtHYq9y2xKxAxICZQCUBMoBKASgEoDTc8oDWrYjvIQFDaLjfjNSnVc1x1BAc094yM85VXFMnJsso1RqGnuJE+BCpyMZNa2WGo8RhZB1kz8ITkZOSpGy9TdUjPQDIcs81fkIyb1C66zB7Lu+W/yq8hOTxaKVtH9nSpTxNYgeQYnIRkXRddsxh9ofTyMhlMmJ4kkSVZQSGTqGTvViDICgPQKAkFATKAmUAxICcSAYkBqXtVik7nA8yFWWxKKiz05WJJtVLIC0jiEBq3TeJYcJ7iOYVk8Bo6KjaWu0K1UkypmxqQMSAnEgJlATKASgJlAaxagILUB5LEB5LEBHRoB0aAjAgGBAMKAmEAQEoBKASgIxICMaA8mogMbqyArr0tEgN5z5f1WcyUeLMVmSWdHMICjv8AshYelbofW5HcfH71QlGpZL2w6oMFnZ9pKZqNpteHOJ9UGYG8ngrxyQy/a9alT2CgPQKA9AoD0EAQEQgIIQEQgIwoCMKAjCgIwoBhQEQgIhARCAiEAhAeSEBBCA8kIDG4IDC9pQFTe1KrALG4iN0wSOROSrKOSUyqoX6KZiu19E8Xjq++Jb8Vm4sk6Gw3kw6OBB4EFVBv1LUyIMEHUEZEc0BUVLrslR0dFTJOcFoWkXnQhm/YrrpUh+XSYwfpaB8loQWDGoDMEB6CA9hAekAQEwgEICIQCEBEICIQEYUAwoCMKAYUB5woBhQDCgILEBGFACxAOj7kBBpIDyaAQGKrd7XCHAEc0BRWrYSyuMta6keNJ5Z8BkfJRgGs38Pae+0Wtw4GqPmGynKicltc+ytCzkup4y4iC573OMcMymCC5FJSD2GID1hQE4UBMICYQEwgJkICEA8kB5QEygIlAEAQEEhAQgJyQBAEBEIBAQCAgGSAQgCAlAMkAyQCQgAA5ICUBKAICZCAmUAlAUO0NlaatNoAaML3GGiYaMRjnAXjcSgp1oRfY/bUpLcr6lja0tIH941hBgg5iY6o5d8rjnbxg4yj/wAkvfwX9kYLwscXvFMWd2E+qcMtOrQcIloIA1kyOC+lNCfRquXUs3dhI+9P6oCKNGo6crPIIBhoIyx4wd85ty7+9AZ7NZ3z+YyhH6W58jJPFAbgstPsM90cv4HkgHorOwz3QgHorOwz3R97z5oB6KzsM90fe5APRWdhnuhAPRWdhnuj73nzQD0VnYZ7oQD0VnYZ7o5fwPJAPRGdhnuhAPRWdhnuj73nzQD0VnYZ7oQD0VnYZ7o+9wQGOvd1N4gtA7gBx8xmcjkqTgprDBp0LtwuwzLRBaSxpMTJBIA5hc0KdSEuXmeOn3p4EFh6KzsM90cv4HkuwkeiM7DPdH8IB6KzsM90c/5PmgNe8KQawuZTaXS3+7xGC4ScIzMCT4LG4lONNuG+nTPXXTwIZr2dri1p6BhJJmWhkAGB1TnoB8PBQlOUE57+GPYIzCkZANBkbzLcuOUcytiTa9FZ2Ge6PvegHorOwz3R97h5IB6IzsM90fwgJ9HZ2G+6EBX3zdTqpa9j8D2THDzGYXDeWbrOM4yw1sVayVtjuCq5wdWeGhpBDWxnBnQAALjpcOrSkpVpbPZd3ovYhRfUsbZclOo5xdTD8XGo8RmDkMw3fpqvaLmA7PUjM0WSZBJqvJg65lv3KAn/AOvUs/yW9YyfzXzmZMGJ3oD0+42GAaQIaAB+c/INyaNOaA3LHZOiBbTpsaC4uPXMTAEjq8AEBnD6nYb75/2oAH1Ow33z/tQGWmTHWAB5GfjAQHpAEAQBAEAQBAEAQBAEAQBAa14U3OpkMMOlsZluQcC4SMxIBCxuITlTag9dOuOuuvgQzBZ7NWDADUAPWmQXjMkjMkHRLeE4QSm9de8Iz9DUy/M4T1B4xnktiTyaNXdUb4sn6hASKVX/ABG/9v8A9kBkoseD1nhwjQNjPLOZ7/NAZk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2" name="AutoShape 6" descr="data:image/jpeg;base64,/9j/4AAQSkZJRgABAQAAAQABAAD/2wCEAAkGBxQTEhUUEhQUFBUVFRUUFRcVFBcXFBUVFhcXFhQUFRUYHCggGBolGxUVITEhJSkrLi4uFx8zODMsNygtLisBCgoKDg0OGxAQGywkICQsLCwsLDQsLCwsLCwsLywsLSw0LCwsLCwsLCwsLCwsLCwsLCwsLCwsLCwsLCwsLCwsLP/AABEIANgA6QMBEQACEQEDEQH/xAAbAAEAAgMBAQAAAAAAAAAAAAAAAQUDBAYCB//EAEMQAAEDAQUEBggFAQcEAwAAAAEAAhEDBAUSITEGQVFhEyJScYGRFDJCkqGxwfAHI2Jy0fEzQ1OCstLhg5Oi4hUWJP/EABsBAQADAQEBAQAAAAAAAAAAAAABAgMEBQYH/8QANxEAAgEDAgMGBAYBAwUAAAAAAAECAwQRITEFEkFRYXGBkaETItHwBhQyscHhQiMzUhUkQ+Lx/9oADAMBAAIRAxEAPwD7igCAIAgCAIAgCAIAgCAIAgCAIAgCAIAgCAIAgCAIAgCAIAgCAIAgCAIAgCAIAgCAIAgCAIAgCAIAgCAIAgCAIAgCAIAgCAIAgCAIAgCAICCUABQEoAgCAIAgCAIAgCAICHOjXJAata9KLPWq02972z5SsZXFKP6pJeaKOpBbtGpV2jszZ/MBjgHH5BZyvaC/yKuvTXU0K22tnGgqO7mgD/yIXLLi1BbZfl9TJ3cOmTSrbdj2KJP7ngfAArGXGV/jD1f/ANKO87EadXbisfVp029+J31Cwlxeq/0xS9X9DN3c+iRp1trLUfbDf2sb9QVjLidw+uPL65KO5qPqaVa+7Q7WtU8HFv8Aphc8ryvLeb/b9ijrTfVkWa+a7DlVqEbwXuPzKp+YrdJyXmyvxJ9r9To7s2me1w6R2Nh1n1gOIP0W9rxWtTniq+aPXtXfoaUrqcX82qO0BX1Z6pKAIAgCAIAgCA8nNASAgJQBAEAQHkoAEB6QGteNoNOlUeBiLGOcBxIErOtNwpyklnCyVnLli2fPKu1Vqd/eBvJrG/UEr5yXEriX+WPBL+zzXc1H1NGrfFod61ar4PIHkFzyuq0t5v1x+xm6s31ZqVHl2biXd5J+axk3Ld5KN53DKc9w1UxhklI9VH7hp96clMpdEGzGqEGtb7X0bC+MUbvGFenT55YO3h1n+cuY0OblznXwWT3RtIc1jm6PaHD5Ob3gghWqUXBi/sZ2dZ0pPOOplBWRxGay0w52egBJ7huWlOKlLUtFZZutOghuYBw4BhE5gF2snitl2e2NC5W17VDg1knEBhG/raN75yWM7fLwupR09dD7DZKZbTY06hrQe8AAr6+EeWKXcevFYSRmVywQBAEAQBAedUBICAlAEAQBAEBBCAAICUAQHDbV7M4ZrUB1dXsHs8XNHZ5bu7Twr/h/LmpSWnVfyvocFxb4+aJyErxjjPbGT3b/APhXjHJKRNR+4afNJS6IN9hjlVIKS+7zqUnswxhzkEeseB3jdod667elCafMfV/h7hdpe0qnxk3JNdWsLt83nfOx7beDKzS0ZEghzD6w44T7Q7s+Ss6Dg8xMLzg1zw6oq9L5op5T7Mdpr3FW6j6R1pHpG82GG1AOXqu81rWjzRyen+IaMbm3p3lPZpff18C8pukLzmj4hmehVLSCN3x4hIycXlEp4Zr3lezW9Vgdi5kYW8BpJidCuulj9WPA2jjc6f8ADrZ0vItlYZDKg06ZCOk/jxPBetZ2+X8WXl9Tqo08/M/I+jL0zqCAIAgIxICUAQAIAgCAICMQ4qOZAlSAgCAIAgCAID5ttfZqDKs0XCTPSMbm1p4g6CeyvmuI06Man+m9eq7PvsPMuIwUvlKEuyy0XBnsOcp76vIshjPXd8Bx++C6LehzvL2PoeB8Kp3PNcXH+3D3e+PBe+Uc9SrV5xhz+IOIknw+i7nGnHRYPdocX4fUqK3dFRg9E8LHmsaeOWb9ttPTUg7IOBgxoHATl3gnxBUKCg8orC3jwviMXH/bqaeGdvR+zNA2YkNe3Kdf0vbr3TkfErSUtDa74jU4bcck1zUnrjqs9nd3P2MlhtLqddj3Cc4d+pruq4HvaSq6SWh6cPyt3ZyVFrl107Hvt011OpsrhmAcQBIB4gGAV51WPK8H5hVhyyaJttpwDmdP5VIQ5mZxjlmxsTs2bZWl89Cwg1D2jqKYPE7+A7wvVtbf4ktdl94OulT5n3H2hjAAAAAAIAGQAGgAXuHcekAQBAEBGFASgCAIAgMdeqGj5KJPANF1plYt5LHg2hQD0y2QpTwCwpVA4SFsnkqe1ICAIDUvK8qdBuKq4NG4auceDRqVlWr06MeabwUnUjBZkcHfe1lStLac0qfI9dw/URp3DzK8C54jUq/LD5V7nBVuZT0WiOJvG+6dPIdZw3A5DvK5qdvKfcj1eH/h+4ulzz+SHa9/JaerwvEr33x+ex7SejIwOB0g+seGU6/pXZCgoJxep7PC7G3q21a2WJSi8qWNWun7NeZ4tB//AEsx6Z0zyJls93WBVqUeRNLtNOE0+bhtWgt1J/w/fBvWejDcJGYyPIjIhcs21I+LqJxbTKWjl0oGmNseDiPkSuxfo17D7XjcnKwoyn+rC9cLPubFkY5uNpaS0lpaRucD/tLh5KjnFx1ZwcT4lb3dnDL/ANRbrD8+7XdeJbNsYcMwuP4jWx8xztbGepUbSYXOyDR/QBUSlUlhFMOTwj1cWztptp6V35VJ3qucCSRuwN3jmYB5r1aVnpg7YW+h9Xuayej0W0qUBrRrGbjvc47ySvSp/JFRidcYqKwixZaHb4PwV+dk4NmnVBV1JMgyKwCAIAgCAIAgCAo70tX5hHDL6rGb1LI0jaVUHh1qQHg2tAWlw2uXFvET5ZfVXgyGXa1IIc4AScgNSdEbwDkr82zayWWeHu0xn1B+3tH4d68i54pGPy0tX29P7/Y46t0lpA4W8Lc92KpUc55AJJOZgZwBu7gvFcpVZ5k8t9TmpQlXqxhnWTSy+94OevK2PrUmGkcIdixCYMiOriHn4rshRjTeZH01K3ocHrS/MR+I9OR409G/fXGGVVhsnX6OoBL29Xk/VvnEeK6lNPWJ69ev/wBT4a6kdGm8rw/pplha7IHUshmMx4blyRm1PU+a4JeO2vYuW0vlfnt6PBrvZ0lNjh60YCdes0R4y2PIrpk+XU9y6rvhd+6mMwnuv5XennHceK1qrxEGYiQOtGgk/U5qvLTk8sVK3BJT/MPV74w9/Db+DJdlhdliECZjnxKrWqrGInhcW4rK9qZ2S2R0FKiFwOR4rZlVdypj2Uu8XhXNV+dloOhjTpWq6ku4taCMt8jmF7lna/DjmW7PSt6PKsvc+rU3ALuOoyCqgJ6ZAem1kBZ0KuJoP3K3TyipkUgIAgCAIAgCA4y/6xZXeDvgjuIH1lYyWpZFY62KpODC+2qRgwvt/NBgvti6pfWcdzWH4kR8j5K8FqQy/vq/6VmHXOJ+5jc3HgT2RzPxWNxeU6C+Z69nUwqVow3Pn19bQVbSYccLNzG+ryxH2j3+S+fubypX0ei7Pvc86pWlU327Dn71qOFJxYYcBM8gc9d8SsqMVKaUjt4RCjUvIQrrMW8Y72tPfBjo23pGMdue3MDc5vVePOD4ratSUXlG3F7FWlw4w0XQqLCML6lL/qM/y6gd7SfdXT+uB9DxH/v+GwuV+pLXx2fvt4nq96fVbUbq0ggj74wsqEsPBwfhm6UK8ree017r6rPsb9OoHZjR4D+6fWb4OBUVo4eTyuKWzt7iUfv76mrQu9zSQ09Vzg6I0iYjzR1044e50cQ4zK8pQhOOGlq87vt7vcsmUFzc542TOykB9/eShsrk9KhBzO1l65Ggw5n+0I3DseO9ejZUP/JLy+p1W9P/ACfkfRthKIpWGg0ZSwPP7n9c/Neytj0Y7HRekKSR6QgHpKAn0lAXFxVsQcOBHx/otKZDLRaEBAEAQBAEBEoDk9vaDejFUOAewRB9pvCdxGo8VSeCyPnYvcHeqYLGKtegG9SMle698Tg1suJ0A17+5VlKMFzSeEVlJRWWdXdt9vs9Esp9V7+tUqGJEaMZuAAnPmdMl5FxxJv5aOnf18kcFS6cny0/7KVt6U3vwioHPJ3nUn9RyJ8VwOhUfzNfU6JcEv1D4jpvHis+mc+xhoPItBa5zsNUEAHRrm+rhnfIgx2811UqUZU8NHrW9tSuOF4UEpwby8a79fJr0wbFSqHjTKI7+9cktJadD5jLjLK0aKO734DUpOMEOx05MTuc2eJbHi1dr/1IZPteJ0nxGyp3NJZeNUu3r6PJhr2tvTsc0zhGZHjl8fipoQaWGRw+lUtOF1PzCxzPRPfp06bZx3FrZacsAI1EH+FyzliWUfHKpKnNTg8NPK7j3ZrC1mnzVZ1XLcmvc1K8ueo8ssaNkc7MNy8B81RQlJZSMUmyDQdiDcJxEgAbyTpCjklzcuNRyvODqbJcdBrQKxJfvIcQByEfVexS4fTUfn1fiehC0gl82rMdq2apOB6Ks5hIMEgPAO4xlPmpfDqWdMh2kOh85vLYS0UaklzKzCZLwcJ4nE0/QldcaS8jZUzs7ivGaQaSC5nVdBkSNPhC1ZqWXpiDBLLWgwejawO9Bg8elqBg67ZRh6IvPtuy7hl85WsFoVZdq5AQBAEAQEOQGvbK+BhdwBhQ3hA5W/nY2O3kysepY+NWtkOdkAQSDumDqroEULoqVc3E028Zkkch9SuK4v4UtI6v2OercRhotWXFlFns/UaWtJ1JPWJ4vdu8cl49SVa4fNLX9itPh97dx+JCDa8kvLO/kYtoKhllIZY3Qe7LL4gq1tTxJuXQ9f8ADttyTq15x+amtE+15+nuV1kuXE0uJO/hu3D4ea6pVVz46Chx65hdZqSzHOGui712YJt1sc5lN7SZaYneXMiCeZaWk8S2Vdnu04Rt+IOnJfLVW3fr/wCy9EbtovpjZLetiAeAPZLhJBO6DK5Z0HKWh4kvw5Wq3Em2owT3f8L+XhGB+C0wQCDAk894HEfypcXR0yc0b6rwupKnbTUo96ys9p7stzBpkkk893cqzuXjCOC84ncXTzVlnu6ehalzabcTiGtGpJgBcuJTeFqedht4RU071r2qp0F30X1X734cmg+1nk0c3kdy9K34c3rU9P7+h1U7brP0O1tOyj7GOmrVWVH1XNZhdnTpMY0kASes4kmTA3DdK34hTUYRwluXuIpJYLGwUBTYKrxDiAWA6sDmy773A81NpQwlOS16dxpb0sLmZyO1O0OGet3cV37bnS3gqrg2ktDwThJaDEg6+CLDCeTp6O0AqNwv13g5EJgk52rVNCsXszpv9YcCNCpBaUrzDogzKjBJmdeIbvzI8vv4+UyDGby5qAW+zdiqWuphbIY0/mP3NHAcXHh4qUskNn1WhRDGhrRDWgADgBkFqUMiAIAgCAIAgOav626ichl4jesZPLLIrMWJg7lUHz+9LC1lpcXD1gCOEjImPJcF/UnGKSejOW6lJYxseqzzhJGsGO/cvGSWdTjoKDqxU/05WfDOpyLW0zDnPcSQcQznFPkdy9WTaWIo/QLujxL8wnbNKC2WcRx3r77iwawOa14qSWOb6xgtgDCDujL4HeoipOXzbHJawuba6krnGKqxlbZ7PPLXi0WFa9qWHE0gNOeEZOB1wub37+axqwlKWh5VxwC6lc8kY/K3+rou/wDop7ubiAbzc4+IAhbVXyROnj96o3EfhPWGPVam224WzMkjgVh+aeNDyLzjNzdaVHp2LRffiW9nswYMlyym2eU5ZK22X8MQpWdpr1XGGtYC4TwGHNx5DzXTRspz1lovc2hQct9DptnvwrtFqcK16VCxuraFMjHHBzh1afc2TzBXtUbWFNYSO2FNR2PrN0XTRstMUrPSZSYNzREni46uPM5rqNCr2nLX4GTmx2MiAQciA0zpqD4c1z14KeE+jyVlBSxk+cbXX6QSxp62/l3qlSooLLLTmoI+cCi+1VxTaSZzLuDd7voqw5pPMikcy3Pp113S2mwNaIAC2NtjzeF2tOcQeO9TkkpbTYss1ILHYzY8Wiq4dI5rAyXFsEhxjABOmYcfA8ibLUqy0tP4U2jEcFrpuBOr6bg7xhxn4KeUjJa3P+FzGkG013Vo9lg6Np5OMlx8CE5Rk72yWVlJgZTa1jG5BrRACsQZkAQBAEAQBAearoaTwBPkgOCvJxIXOXNC5rbmWE5jTmFIZXbZ2eA2qPZdn3HL+Fy3cOek+7UwuI80CnY6QvBaweWylttGiXua4YSAHScg6czB4/PNdlLn5cpn01vQ4jVs41aNVtarlTeVjTfPt2YNKz1G4nNbOF2EN45EEu+B810aqGZHZxKU6NhTpV3mpu9cvrjX72LB1ytOeY7jC5VcSieG+NX3JyOo8eWfXGfc37FYWsEALCpVc3lnlym5PLMd5XzSoZE4n9luvifZV6VvUqbbdpaFKUjeuXYe3XjDq5Nksxzgg9I8cmHM97oGhAK9m3sow169p2U6KifWNmNkrLYWxZ6YDiIdUd1qr/3P4chA5LujFLY3SL1WJCA4q9XO6WvOoPwgYfhCxluWR8nttwXha3vdSstdwe4w5zejaW+yWuqFoIiDIXN8GU5uTRg4uUslpsVcRo4xUA6TGWugh0FpIgOBIOc6LdLBvFYR2LxAUkldanoSU9odmrA+q7HXT6PZmgiHv67+IJGTfAQPNaRWEUbLxSQEAQBAEAQBAEAQGO0+o79p+Sh7A4e1+qsC5x141jTf0g1aZ7+IViS/q4bZZTgMh7DHfw7wfkqtZ0ZVrKwcXd1QkQ7IjI8iMiF87WhyyaPInHDMlssbamoGWnHzVYVHHY3tr2vbZ+FNxzvgwWS62sMgK868pbmVWvOo+abbfebNrtlOk2ajgOA1ce4alZ06c6jxFFIxlLY8XRdduvExZWdDRmHV35NjfhcM3Hk3uJC9a34elrLX9jrp26Wr1Pp2yH4c2WxQ8jp64z6WoB1Txps0Z35nmvUjTUTpUcHYq5YIAgCA4vbC0hlbDEFzGmeObgPlCynuWRYWeyOsF3PaH4306dRzTuDjJa0Dsgkf8LTZEbnFbPUIYFiyxZ2qmQNFAKms4KUSZ9nbr6a0saRLQcbuGFuefeYHirJZZDPqq1KBAEAQBAEAQBAEAQGG2n8t/wCx3yKh7A4i2HJYFji9ovVKsiWYfw3vPo6L2H/Ec8cg7UDxE+KmSIRe2666Nd5fTf0VU5uafUeePI81x17VVddmY1aCnqUlvYaBitDcpDp6rhxB+mq8irbVIS5cHBOjKLxgrLJabRbKnRWCi6ofaqEQxk7yTk3/ADZ8AV1UOHuWs/Q1p2//ACPoOy34U0qZFW3u9KrHPCZ6FvKDnU/zZfpXsU6EYLGDrjBI+isYAAAAABAAEAAaABbFz0gCAIAgCA0bbdFKrUp1KjZdSMtzyndiG+DmOajAM1vswq0n0zo9jm+YhSD55c1OMiIIyI4EahYMuy7LMlBBR3zYw1jngE4RJA1IGqlEnQfh/RApvcR13Fs8Q2Mm/M+K0gRI6xXKhAEAQBAEAQBAEAQGteR/Kf8AtPxyUS2BxNsOSwLnG7TCKb3bgDPkroMptnqRbTEcPuUYRntl5uDgA17XA6xM8hxTAOr2c2V/+TaH2t1QUabwW0+hdRL3YYP5rnS5ueeEN3Z5KVBPcpLU+n3dd9KhTFOjTZTY3RrGgDvy1PNXSwDZUgIAgCAIAgCAIAgOLvazdHaXRo/8wePreOIHzWMlqWWxnp6KoPNWnOqAzbFjD0jOED3SR9VpAM6laFQgCAIAgCAIAgCAICq2jtOCiR2iB5Zn5fFUm9CUcJXvIZgx98FRIscxtLaTVo1RSBOFhc6NzAQHOPISPNSgzXuH1AjCOkuBpNppAf4jP9QRbhn1talAgIJQAFASgCAIAgCAIDwAgKTauzdRlQew6D+12XzDfNUmtCUV1ndksiTMUB7uDK0vHaZPxH8FXhuGdMtSp5lAekAQBAEAQBAEBEoDjts7bLsM5NGf7jmfgAs5assj51eluBmIA/jRQWPoOyWyYZYqorNiraqbmvB1YxzSG0+Rzk8zyCuloUbPn1z0CGgEZ/VULI6rZOjNrp8iXHwaT84Rbh7H0yVqUEoDyUBCA9SgEoBKASgEoDzMoD1KA1rzp4qVQHsO8wJB8woewOSpPyWBYPrlAbeztQutH7abifEgD6q8NwzqyVqVIlAS0oCZQCUAlAJQCUBEoDFaKwY0uO4T/wAKG8A4C86Jqkyddec5rHJcqLuuRjLVQfUzY2q0kHSfZJ5B0HwVk9Qz6w98Ak7gT5LUofJLDR+P1WLNDqNm6badUPO8FvdO9IvDKs7TEtipEoBKAYkAxIBiQDEgGJAQSgJlATKAxWk9R37XfIowcY12S5yxiqOQFxsZTnpqnFwpjuYJPxd8FrBEM6WVcgmUAlAJQCUAlACgPMFARiQGhfbS6i4NzIgwNSAcwOf8KsllEo5myuDhksSTJaLIHBAbFovmLLVa8/mNpls9oHq4geMHPzWqllEY1OVs7xksy5c2SooIL6x3gQIOY3cfNXU2iMG9TtzTlMHgVdSTIwZulViCekQDpEBPSIBjQE40BONAMSAYkBjtdSKbz+l3yKh7A40rAsYq4MFCTqNlqeGzMG+XF3eXE/KFtHYq9y2xKxAxICZQCUBMoBKASgEoDTc8oDWrYjvIQFDaLjfjNSnVc1x1BAc094yM85VXFMnJsso1RqGnuJE+BCpyMZNa2WGo8RhZB1kz8ITkZOSpGy9TdUjPQDIcs81fkIyb1C66zB7Lu+W/yq8hOTxaKVtH9nSpTxNYgeQYnIRkXRddsxh9ofTyMhlMmJ4kkSVZQSGTqGTvViDICgPQKAkFATKAmUAxICcSAYkBqXtVik7nA8yFWWxKKiz05WJJtVLIC0jiEBq3TeJYcJ7iOYVk8Bo6KjaWu0K1UkypmxqQMSAnEgJlATKASgJlAaxagILUB5LEB5LEBHRoB0aAjAgGBAMKAmEAQEoBKASgIxICMaA8mogMbqyArr0tEgN5z5f1WcyUeLMVmSWdHMICjv8AshYelbofW5HcfH71QlGpZL2w6oMFnZ9pKZqNpteHOJ9UGYG8ngrxyQy/a9alT2CgPQKA9AoD0EAQEQgIIQEQgIwoCMKAjCgIwoBhQEQgIhARCAiEAhAeSEBBCA8kIDG4IDC9pQFTe1KrALG4iN0wSOROSrKOSUyqoX6KZiu19E8Xjq++Jb8Vm4sk6Gw3kw6OBB4EFVBv1LUyIMEHUEZEc0BUVLrslR0dFTJOcFoWkXnQhm/YrrpUh+XSYwfpaB8loQWDGoDMEB6CA9hAekAQEwgEICIQCEBEICIQEYUAwoCMKAYUB5woBhQDCgILEBGFACxAOj7kBBpIDyaAQGKrd7XCHAEc0BRWrYSyuMta6keNJ5Z8BkfJRgGs38Pae+0Wtw4GqPmGynKicltc+ytCzkup4y4iC573OMcMymCC5FJSD2GID1hQE4UBMICYQEwgJkICEA8kB5QEygIlAEAQEEhAQgJyQBAEBEIBAQCAgGSAQgCAlAMkAyQCQgAA5ICUBKAICZCAmUAlAUO0NlaatNoAaML3GGiYaMRjnAXjcSgp1oRfY/bUpLcr6lja0tIH941hBgg5iY6o5d8rjnbxg4yj/wAkvfwX9kYLwscXvFMWd2E+qcMtOrQcIloIA1kyOC+lNCfRquXUs3dhI+9P6oCKNGo6crPIIBhoIyx4wd85ty7+9AZ7NZ3z+YyhH6W58jJPFAbgstPsM90cv4HkgHorOwz3QgHorOwz3R97z5oB6KzsM90fe5APRWdhnuhAPRWdhnuj73nzQD0VnYZ7oQD0VnYZ7o5fwPJAPRGdhnuhAPRWdhnuj73nzQD0VnYZ7oQD0VnYZ7o+9wQGOvd1N4gtA7gBx8xmcjkqTgprDBp0LtwuwzLRBaSxpMTJBIA5hc0KdSEuXmeOn3p4EFh6KzsM90cv4HkuwkeiM7DPdH8IB6KzsM90c/5PmgNe8KQawuZTaXS3+7xGC4ScIzMCT4LG4lONNuG+nTPXXTwIZr2dri1p6BhJJmWhkAGB1TnoB8PBQlOUE57+GPYIzCkZANBkbzLcuOUcytiTa9FZ2Ge6PvegHorOwz3R97h5IB6IzsM90fwgJ9HZ2G+6EBX3zdTqpa9j8D2THDzGYXDeWbrOM4yw1sVayVtjuCq5wdWeGhpBDWxnBnQAALjpcOrSkpVpbPZd3ovYhRfUsbZclOo5xdTD8XGo8RmDkMw3fpqvaLmA7PUjM0WSZBJqvJg65lv3KAn/AOvUs/yW9YyfzXzmZMGJ3oD0+42GAaQIaAB+c/INyaNOaA3LHZOiBbTpsaC4uPXMTAEjq8AEBnD6nYb75/2oAH1Ow33z/tQGWmTHWAB5GfjAQHpAEAQBAEAQBAEAQBAEAQBAa14U3OpkMMOlsZluQcC4SMxIBCxuITlTag9dOuOuuvgQzBZ7NWDADUAPWmQXjMkjMkHRLeE4QSm9de8Iz9DUy/M4T1B4xnktiTyaNXdUb4sn6hASKVX/ABG/9v8A9kBkoseD1nhwjQNjPLOZ7/NAZk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" name="Picture 17" descr="https://encrypted-tbn0.gstatic.com/images?q=tbn:ANd9GcT_azmyhCO86W0JW1PuBYo70ehlyb6jNw7b1VCIr2GB_38amouoNQ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838200"/>
            <a:ext cx="198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AutoShape 8" descr="https://encrypted-tbn2.gstatic.com/images?q=tbn:ANd9GcSNmXn6n5D3IeklGAu27nvTPzmOjmU0EJ2y4IB-4odrtq3skP-I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629400" y="1828800"/>
            <a:ext cx="2438400" cy="3385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accent3"/>
                </a:solidFill>
              </a:rPr>
              <a:t>Aiming at  3 -Objectives</a:t>
            </a:r>
            <a:endParaRPr lang="en-US" sz="1600" dirty="0">
              <a:solidFill>
                <a:schemeClr val="accent3"/>
              </a:solidFill>
            </a:endParaRPr>
          </a:p>
        </p:txBody>
      </p:sp>
      <p:pic>
        <p:nvPicPr>
          <p:cNvPr id="15" name="irc_mi" descr="http://thumbs.dreamstime.com/z/3d-people-carrying-solution-arrow-2961169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8200" y="1219200"/>
            <a:ext cx="205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20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21" name="TextBox 20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295400" y="2743200"/>
            <a:ext cx="2209800" cy="646331"/>
          </a:xfrm>
          <a:prstGeom prst="rect">
            <a:avLst/>
          </a:prstGeom>
          <a:solidFill>
            <a:srgbClr val="FF0000"/>
          </a:solidFill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Skill acquisition</a:t>
            </a:r>
          </a:p>
          <a:p>
            <a:r>
              <a:rPr lang="en-US" b="1" dirty="0" smtClean="0"/>
              <a:t>Practices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400800" y="2819400"/>
            <a:ext cx="20574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rIns="0" rtlCol="0">
            <a:spAutoFit/>
          </a:bodyPr>
          <a:lstStyle/>
          <a:p>
            <a:r>
              <a:rPr lang="en-US" b="1" dirty="0" smtClean="0"/>
              <a:t>Project</a:t>
            </a:r>
          </a:p>
          <a:p>
            <a:r>
              <a:rPr lang="en-US" b="1" dirty="0" smtClean="0"/>
              <a:t>Performance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114800" y="2819400"/>
            <a:ext cx="1752600" cy="646331"/>
          </a:xfrm>
          <a:prstGeom prst="rect">
            <a:avLst/>
          </a:prstGeom>
          <a:solidFill>
            <a:srgbClr val="FFFF00"/>
          </a:solidFill>
        </p:spPr>
        <p:txBody>
          <a:bodyPr wrap="square" lIns="0" tIns="45720" rIns="0" bIns="45720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Productive</a:t>
            </a:r>
          </a:p>
          <a:p>
            <a:r>
              <a:rPr lang="en-US" b="1" dirty="0" smtClean="0"/>
              <a:t>Knowledge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 bwMode="auto">
          <a:xfrm>
            <a:off x="3505200" y="2971800"/>
            <a:ext cx="457200" cy="3048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>
            <a:off x="5867400" y="2971800"/>
            <a:ext cx="457200" cy="3048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2000" accel="50000" decel="50000" autoRev="1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4.44444E-6 L 0.1791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>
          <a:xfrm>
            <a:off x="1143000" y="1295400"/>
            <a:ext cx="33528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Method used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62000" y="2362200"/>
            <a:ext cx="8382000" cy="3886200"/>
          </a:xfrm>
        </p:spPr>
        <p:txBody>
          <a:bodyPr/>
          <a:lstStyle/>
          <a:p>
            <a:r>
              <a:rPr lang="en-GB" sz="2400" dirty="0" smtClean="0"/>
              <a:t>Exploratory survey design -structured questionnaires </a:t>
            </a:r>
            <a:endParaRPr lang="en-US" sz="2400" dirty="0" smtClean="0"/>
          </a:p>
          <a:p>
            <a:r>
              <a:rPr lang="en-US" sz="2400" dirty="0" smtClean="0"/>
              <a:t>Population- </a:t>
            </a:r>
            <a:r>
              <a:rPr lang="en-GB" sz="2400" dirty="0" smtClean="0"/>
              <a:t>Masons (87), Carpenters (79), Iron-bender (73), Painters (58), Plumbers (66), and Electricians (60)</a:t>
            </a:r>
            <a:r>
              <a:rPr lang="en-US" sz="2400" dirty="0" smtClean="0"/>
              <a:t>, total=423 artisans from four zones.</a:t>
            </a:r>
          </a:p>
          <a:p>
            <a:r>
              <a:rPr lang="en-US" sz="2400" dirty="0" smtClean="0"/>
              <a:t>Twenty one skill acquisition practices</a:t>
            </a:r>
            <a:r>
              <a:rPr lang="en-GB" sz="2400" dirty="0" smtClean="0"/>
              <a:t>, </a:t>
            </a:r>
          </a:p>
          <a:p>
            <a:r>
              <a:rPr lang="en-US" sz="2400" dirty="0" smtClean="0"/>
              <a:t>Twenty types of productive knowledge</a:t>
            </a:r>
            <a:endParaRPr lang="en-GB" sz="2400" dirty="0" smtClean="0"/>
          </a:p>
          <a:p>
            <a:r>
              <a:rPr lang="en-GB" sz="2400" dirty="0" smtClean="0"/>
              <a:t> Five</a:t>
            </a:r>
            <a:r>
              <a:rPr lang="en-US" sz="2400" dirty="0" smtClean="0"/>
              <a:t> project performance indicators</a:t>
            </a:r>
            <a:endParaRPr lang="en-GB" sz="2400" dirty="0" smtClean="0"/>
          </a:p>
          <a:p>
            <a:r>
              <a:rPr lang="en-GB" sz="2400" dirty="0" smtClean="0"/>
              <a:t>Tools- Severity index, </a:t>
            </a:r>
            <a:r>
              <a:rPr lang="en-GB" sz="2400" dirty="0" err="1" smtClean="0"/>
              <a:t>Kruskal-wallis</a:t>
            </a:r>
            <a:r>
              <a:rPr lang="en-GB" sz="2400" dirty="0" smtClean="0"/>
              <a:t> &amp;</a:t>
            </a:r>
          </a:p>
          <a:p>
            <a:r>
              <a:rPr lang="en-GB" sz="2400" dirty="0" smtClean="0"/>
              <a:t> Spearman correlation tests. </a:t>
            </a:r>
            <a:endParaRPr lang="en-US" sz="2400" dirty="0" smtClean="0"/>
          </a:p>
        </p:txBody>
      </p:sp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5A9ED91-E44E-43B6-83E5-9CBE21A193A1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45E4295C-6A7A-4F8A-900C-5083E3DEE8A0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E210148C-BE59-462F-9197-79A8B0853633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10433363" descr="Mechanical Cartoon : 3d man engineer with toolbox and wrench on white Stock Ph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886200"/>
            <a:ext cx="1905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2" descr="https://encrypted-tbn3.gstatic.com/images?q=tbn:ANd9GcRroC_K38zQlNFflCijNXaoHUUmQ--8caL7FDIxGHdchESYCTJv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838200"/>
            <a:ext cx="2362200" cy="1600200"/>
          </a:xfrm>
          <a:prstGeom prst="rect">
            <a:avLst/>
          </a:prstGeom>
          <a:noFill/>
        </p:spPr>
      </p:pic>
      <p:sp>
        <p:nvSpPr>
          <p:cNvPr id="11" name="Flowchart: Process 10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3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4" name="TextBox 13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62000" y="990600"/>
            <a:ext cx="6781799" cy="457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000" b="1" dirty="0" smtClean="0"/>
              <a:t>Extent of use of Skill acquisition practices</a:t>
            </a:r>
            <a:endParaRPr lang="en-US" sz="2000" dirty="0" smtClean="0"/>
          </a:p>
        </p:txBody>
      </p:sp>
      <p:sp>
        <p:nvSpPr>
          <p:cNvPr id="215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698578E-FDB1-4372-AD30-2E5C40FDD34F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215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5737C02A-06E1-45C7-BAA2-11B624447972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150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E8C6EF71-21AF-470D-9168-B659540BE69C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AutoShape 2" descr="data:image/jpeg;base64,/9j/4AAQSkZJRgABAQAAAQABAAD/2wCEAAkGBxQTEhQUEhQWFhUXFxcVFxQXFxQXFBgXFRQXFxUYGBQYHCggGBolHBQUITEhJSkrLi4uFx8zODMsNygtLisBCgoKDg0OGhAQGiwkHyUsLCwsLCwsLCwsLCwsLCwsLCwsLCwsLCwsLC8sLCwsLCwsLCwsLCwsLCwsLCwsLCwsLP/AABEIALcBEwMBIgACEQEDEQH/xAAcAAABBQEBAQAAAAAAAAAAAAAEAAECAwUGBwj/xAA/EAABAwIDBQQHBwMDBQEAAAABAAIDBBEhMUEFElFhcQaBkaEHEyJCsdHwFCMyUmLB4XKC8TNjoiRTkpPCFf/EABkBAAMBAQEAAAAAAAAAAAAAAAABAgMEBf/EACIRAAICAgMAAgMBAAAAAAAAAAABAhEDIRIxQQRhE1GRIv/aAAwDAQACEQMRAD8AqdAoupVpmJIQrks3o52u2W17SHC4Oi8929sJ8BuLmM5O4cj817GadBVuzw5pBAIOBByWkZ0Q42eJBSC6fbXZJ8ZJh9pv5feHQnNc86IgkEEEZg4FdEWmZPQopSEWye6BLVJqqyWjQDlY0oWJ91e0piL2q1qoa9b9N2SrntDm0su6RcEhrb/2uIPklaXY1FvoylqbA2/PRyCSneWnVubHDg5uRHnwstXZno+rpT7UYhbq6R7fJrC4k9w6rqab0VNt95Ukn9EYA8XEqZZYLtlxwzfSOy7GekSnrN2OS0NRluOPsPP+245/0nHrmuzXlTPRvRNbYvmLvzb7Qb8gG2QbPSDJsqf7LWvdUQ2Do5bffBhJAucn2IIsTfDPRZrJGTpGksU4q2j2JMs/s/tuGsgbPTP343XANiCCDYgtOIIK0VRAkkkkAJMkkgBkxTpkgGXnnb7aplnbTMPsR2dJbV5yHcD4nkup7V7dFLCXYb7rhg58egXllGSS6R9y5xLib4knEnmpbLivQxzha2fILDqoPaJy4cAFqNmBNgO7/Crq47n9uaRoUPqNyPyAWK6QuNytSs1+rfNY7n2PH4JAPUDuCyJsCtSoeLXOiyKhzbkv7mjM9eATJZRU1AFjbM4d2fVW0r7jHqgamUOIPDADkrqZ/gmIhO72ikpTSi5ySSEexiNSbEixCpCFY0aAoiTOgRoiTiEpiMKq2fdc1tvs0yYYiztHjMfMcl6A+DkhJaVNNoTVng21NlyQO3ZB/S8fhd0PHkhN1e41+yWvaWvaHA5gi4Xm/afso+EmSEF0eZaMXN7tWreOS+zGUK6OXa6yJY66HcEVsaifPNHDGPae7dHADV3QC5PRaXWyUr0j0b0Wdm2yH7XKLhri2JpyLmn2pCNbHAcwToF662XRY+yKJsMccTBZrGho42HHmcSeq0JX2tZeVPK5Scj2MeFQioky8EpevaoxkZlPLE02u0FJM0aIuqW8kPtDZ8M7CyWBsjTo9g8icQeYUzUNZkAO7FUmu3jYYngMSjlQuF+FXot2Q6h+1U5whdMJae7gXWewB7e4taMc81364SQSuFmt3ebju+Wfkux2bOXxtJI3rAOto62PmuzDl5aZwfIwqG0FJJky3OYdMksHtF2phpQQTvy2wjacRw3j7o80gSNerq2RNLpHhjRq42Hdx6LjNtdvgAW0zb/7jxh/az9z4LhNr7fmqHlz3Y6DRo4NGgQTGF2ZN+Z/dS2aqAVVVEtRJvzPLzzOAHAaAdEbFax8L6d10JFH4HxPyClUTbrcc9AFJRbFIGk/vmq3SbxWOKj2sfBXSVWiAFtOpAGGS599XbLw1JUNrbQx3Rn8FmfaQzW7uPDkEyWzRqaoMbvPxdo3QczxKxJa3eNyFRVSlxxVTAmkS2WOmupfanDJU2U2tsmA5BOJOKSndJAH0kyFWtgRTIlc2FZ0VYI2nVzaZFsiV7Ik6JszzSBAVVHbJdGI1VNTgjJDiFnJvhQVRR3XRVVJYoJ8SiijzDtf2SDmmSFtpBiWj3xrh+b4qz0RbJt62pcMf9KPyMh8d0dxXfVFPdS2ZTtY3daABcmwwF3G7j1JJKyz5Wocf2b/ABsSc+X6NSIWF0t0lIFTAXIegTByUvWJmhM8WzVokrqWtObQRzsQmjqGtFmADoAPghqt5IsFn1tSImE5kDIYkk5ADiVLnRajYXV19kBQ9opIpd8G7TgW6H6x8UN/+FUT2dJJ6lpzjaLydC/Id3itOi7MU8YtuF3NznknzQud2gbhVNWd5s6tZNG2Rhu1w8DqDzBU6qpZG0vkcGtGbnGwC53Z1oW7kQ3W3JsMcTa5xvwQ+2Kdk9vXAu3chvOAH9rSBfmu9Z1WzzH8Z3row+1Hb5z7x0t2NyMhwef6R7g559FwUk9766k44rvK7s5TSCzGlh/M0k+IcSCuM2tst9M60gO7pIASw9T7p5HuuiORSHLC4FELfBGxNHLlwHNC07w78JvzCMjwGWPD5+CszLHPsPryWdNLc4Y8yp1sx18AgHuN/qwQIi/A4Z8ULW1FhYEXP1flqlW1Ybg3x4fysSomvnxJTFYHWS6Dx4/whb+KIkZqhXDFMkiRiUzU7SkAmBJgVjIyclbS05cV0eztl8kmwMVmySRjdJduzZ+GSSnkOj2lrFc1iTQrmBMQzWK1rUgFMBUIVlGWwBJyAJPQYlA1G0DchmQwvmTbO3JU/a3kOa6xDgW88RZZvIjVYZdlQkMmJyOQGnzUJKRZsb5ICBLi3SQfh6Ee6fq61qWqD8BiudSvs65Y0lroxtoxOaMATzGijSuAC6VzVlbQp2k3HisssG3dmmFpKqKRIptcs6SYsNnZaHj/ACpMqwsbrs3e+jT3wFEvvmgWT3TVFXYJ8iaH2jUhrbk2QOxIfWv9e8eyMImnh+cjidOA6rFr6j7RK2Efhvvv/pGTe8+QK7SkaA0AKF/pmnUaCGFPupmZoi2C6ImL0weZ26LhBGpucTii3lAV1CXi7DuuGLTp0PIqW2UqFVU7sHx4kHFuW8Nbc0VTyhw4EaZEdUFQ1padyUbrvEHodUZUNBx15ZoT9QNeMUkNPId2ohY7hKGhrh1c3HvWDt7se6NpfSn1jc/VuI3/AO1+vf4o2arIFjlx+fBW7P2i6PAm7dOXLounFnTfGX9OXN8alyh/DyqpqRc3uCCQWkWIIzBGd+qya2uOh+v36/5Xf+kHYrZQamEe20feMHvAa21Ix6i4xsF5ZLJc3XTVHHZYZrm5xQssmqT3od7roEJ8hKhuKahIUCJCwRVFQl5ywRmydik2c/Phw/ldbs/ZdtFLdDSAdmbKtbBdLRUFtETSUVlqQwqG7KBBRhJaYjSSA7lgVrVW1WBbGZO9hc5cUEdo44Cw55n5KW03fduAIva9r42BuRbosWkr2O18Flkm06R0Ysakm2MYXsJIu9pN8PxDu17vBG0kgeLhXN5KsRAOLgMTa/O2WHFYdHRdljuSp9eQbEq9hQ80dzYodlRr0LD7jBZ9W244ImmwwKqqW49UpdCjpmbPTh7SHZHIjQjIhcxPMY3Fjsx58+i61jcwsLbtCZGkge2y5HMDRYTV7N4SadATdo2WFt3tII2kk92pvgLLK2htEtBsVwO09oullBJwacPmniwvI/onNnUF9nqXZEOAMj/xSHePLgO5egUM2C4LYc4MbCOAXX0MoDbkhY3TNo9G7DKDYq+Z98ljwVTdHAo5kwK1jk0TKPoPXRyt9pjd8atGDu6+fRNRV7JMBg4ZtcCHDkWnELQbIqauljktvDEZOGDh0cMVVX0Tyrsrnia4WcLoHedGbC728PeHT83TPqpSxSx5feM/5gdPe7vBRZMx2Id3HQ89VLLSKK6sbuEtIOB/wsTZ1fvAtPUd2Y8/NVdoKlrTcHG+P6hqTzHHl0WfNdou3P8AEOv8i470uwetGwK7ddYm4yI5HAfLw4Lzftxsv1M28wfdvxbwBzI/fx4Lq2T78jXDJwI8r28lV2kaJKRwfm0HHW7cQfj4r0cMnKCs8z5EVGejzMlO0JNGqIpqdzzZuXFaMwKQ0k2AxW/sbYpuHOz+CP2RsUC1wurodn20WbkUkC0Wz+S2qWkRMFLZGxRKOyiqOFXtYrWsVjY06EUbiSM9UknQHUMUKybdYSM8B4lIFD7Ve0Qvc9zWNaN4vcQ1oDTfFxwGSuXTomFclZWxwWXW7AaXmSFxjecSM43Hm3Q8x4FaEXtNBBuLXB0IIwPNWtJtiuZ0+zvT3aB9muJYN4FrsQWkg2IJFwRmDa45FEuNgmAGaqnd4JeB6T3TbAqBcTnmniw6KT236qWPsa+F0po7i6i5WxPQIAkGvkg64WseK0J22PVXQUwzd1AOnPqs+LbpGnKtnne2/R3JVyh7ZRBG4EyAtLnl3FrbgWIve5GWt1dReiOijxkM03IvDG+DGg+a9GGN1MtsuiDcVSMZJSds5+h2LTwtDYoWtAyvif8AydcoxlOBwtwsEW6O5wTSx2CiijGq9gQyG5buu0fH7DvFtr96HGx5ov8ATm3x+WW1+m+3LvBW1v8AROSHNIPW6zcIstSaMeHaIDtx/sv4G1j/AEkYH4ol1Uh6qjZM0teBhqOWIK5PaUk1O4Brt9ox3Ti4jk6+fW6w/wBRN1KL7OwmrbNuFx+1drkSh4yuGu5g4AnmDbxRkO0hKy7T1GRB4EcVh7RhBBByOCE3J7Kk1FaLtqx3FzjdUwS70Ivm32T3YKVLU78Nj+JvsnqPq6y6aYh8jb4XBHePndaJaMZPZpbNcC0A+68kdL4fEhc92k2t6yORsWLSSXv0Ays3jfK/PVVVcr3ksJ3Y7kWGbrE3vqcTkMOKJp9nessLWYMm6k8XcTyyHmvRglCOzzssnORzuztmOktcWC7HZmyQALBaVDssC2C2qWjspciUgeioQFrQQWVkUSOjiU0BTFCiGRIiOFXtiVUIHZErmxK9samGqqCyn1SSv3UkUI5vtX6RqakvHH9/MMCxp+7Yf1yZX/SLnjZeN9qO01TXOvUSXaDdsTfZib0ZqebrnmsXfSXQopGLk2el+irtyI9yhqThcNgkPM2ETv8A5PdwXr7gvlCT+cM17f6K+3H2tn2eod/1MYwcbfesHvD9Y1HfxtzZcdbR04cvjO/LcFW5t0QBdQkbbJYUdSkVh3BVKJcQbWsmB+v4WbZSVFoxTAcFFgHfqpMdgkV2WgC4Jz05c0pZQ0KiSUtw1OQ1VkcWTn56DQfMrRfRLVdllI0gEuzcb24DQfXFXPN1TLLui5TUMhdd3u5N58T0T+id9hAZYLN2jMT7LUfUS4WCBEWKme9I0x0tszYIzv2uT8EdMLCwCOgpAmrGADBSoUhualI5+d+6COKw9o0+80k5jELVrp/atgsPbG0Pdb3rFqzR6ObfMY3mRmWT2jXgRzV1RVh4Dgbgi4KEBNyOOKAZIGEse4NacW3IGefnfxTUNmf5P2X0k5D5OBtfrb5WT0UzRI5xIwFu9UU0jDvOFrXuBx0GHgr9mUGpXRGHrMp5KqiWz9nbx3jmceK6ajobDJSoKS1lsQwrVuzlK4KdGxQq2CBHQ0yEgKIIEbHFZXRw2VzWK0iWyprFYGqzdUgFVCKw1PZTsmsgRCySkkgD5VaoPkTSyWQm9crpswQUXqmGdzJGvY4te1wc1wwILTcEd6k/JVNUspH0L6OO3zK5oimsypaMW5CQDN7P3bp0XeEL5CindG9r43Fr2kOa5psQRkQV7t6NPSM2sAgqSG1IGBybMBq3g/i3vGoHNPHW0dMMl6Z6E+IZ6oaQfXyCO0VD4s1zyR0xkBvFyAPr6wR24AFTu5dVKofgAlFVbL7ojGADfXK/AcAk+TiqnG2aHp3etcb/AIAfaPH9I/dHLwpx9LI4TKbu/wBMf8raD9PNFSVGgwA4Wy6KUsgtYZIJ7/BN6ElfZKao8VOidckDG2fJZMIfK8tjwtm8i7W8MNTyW7TQsgYGtubZuP4nHUk8Spjb34VOo69CJ5Q0LF2ttENabZpq+r3rhc5tGYAYnFTknekPFFLbMjadaQbg4rMqHXG8Tir654OKyKqRTCOhZZ2yUkov3LJ2nFvvbyHxP8I0KFJHvOJW2NU7Oab0XbN2dkuooaRUbPp8Ft08VlbdmZdTU/BalNS8U9EwLViYrSJbKooEW2NSY1WALSiGyO6nspJ7JiIAJ7KSZAEUykSmQBGySV0kAfIkr7p4gqlfGtl2ZPoUpTMUXHFWsCYEJAoNcQQQSCDcEYEEZEHirnNUN1Jgj1rsH6V7BsNeThYNqM//AGjj+od/FewU1U2Rocxwc0gEEEEEHIgjML5Fst3s12uqqIj1EnsXxidjGe73eossJ4r2jeGXxn03I6xbzVlrrh+x/pAhr3NY5vqZgCSxxBa61vwP11wIB6ruKfJc9VpnZdpNAtY3TiVDd3RutwA+r80SRvOJ4YfP9lGTAFRXprGXgE+a3eouaZDutw1J0A+aCmvvi2ZNgOpWs2LcbYZ6nieKzUuRo40WxuZEzdbgPMnUniVn11Zohaqp3bknL481msqbguKbnqkL8VbZCsq7XXLbR2iN7dvck4AYk9AEfWzPld6uIXcczo0cSVNuz4KUb8zrvOpzJ4Bv1ZVixOW2ZZcqjpGTUxPawvdG/dtiRY26gY2XOio3ieF10W1NtyyYMJjZlh+I9XadAufmpDpnnYa8T1W/4UujmeVvsm84LU2XT5LCjnsfby42+IXWbNaLAjEHXRLjxQnKzXpI1qU7EDTBatMzJJEsPpG2WjEEHAEcxaohl7FNVtUwVRI4SuldNdMB0xKa6a6AHUXJFyjvJAOko7ySAPkQBXE4KtgTyFbmTGYFeqWJ7piZZdJRBThyAFupEKYTOSaGmbux6HecLL6K2NtMSwtfkbe0ODtQvHvR3swzMD7YD2SeYwPwXqVBT+ry71wyuzuxySN+AYdcVGqNgnikwCCrZd72Rrgok6RvCNyK9lxb7jIRgLhvM6n9vFHTBPA0NaGjICyhUGwSS4xKlNuVnN7ZbfBY7onv+7i73aD59FszAzSerZrmeA1Kz+1W1W0zfs1P/qW+8f8Alvpf85zvp4JYsXN8n0GbNxXFdmZV7SjpQYobOk96Q4tDuZ1PkFz7pHOcXSEuJ94/WA5IfyVjJbZj5Lrs4S0MH1qovYMhgeHDv0S3/wAvgo7+mX+M0wA56W+mPkfkeSjQ1joHXFy33mX8xwK03DDEXQEoBIv03teGPFHYHYbG2lHMPYdiM2nBw7uHNdJStXkL4i0hzCQRiCDYjmCu27J9qmyWincGyYBrjYNfy4B3x04KOFCs7mJFxoKIophVITCWlTBVDXKYcmSWFNdRulvIAe6a6YqJKAESmumJTXQBO6ShvJIA+SwVFOkVuZEgFJIROte2ShvIAvbTYAnG+IA8rlKdjRbdFjr+yN2NsmoqnbkEZdawLsmN/qecB8V6V2c9FcbbOq3+td/22EtjHV34neShyS7KSbPM9lbLmqHbkEbpHfpGA6uODe8r0TYHomJs6rlsMzFFn0Mh/Yd69O2fs9kTQyNjWNGTWgAeAR7GLN5Gy1BIA2ZsqKCMRwsDGNyaPMk5k8yizGiA1LcUUWQdC4M3tMuYWXTX9dc3sAemNv2uukpDcBhy+I4KiajDHXb/AI79VnkwXUkdWH5GnGRQZLYrLqqgyOEbMz9FE1MlgRzsrezWzi0uqJcMCGA4brMy48yQDyAURg5uvDSc1jjfvgDtaRuz4CQQZ5MGk6utnb8reHG3FeYTB1yXEuJxLjmSeK2e1e2PtM7n5xi7YxwaNers+8cFilxA4jjr3rpddLo4lb2+ykuBz8VWQrS0EYfwqSbfJIZK50U2WOfiqTyz+s1JrhaxVCLXXtxHVVNZf905JGSj0zQAFNJa48PkssSAniD3rSrGXKBqILY/V1RLOm7N9t5KZ3q57yw6G/3rByJ/E3kceei9S2XtOKeMSQvD2HUaHUEHFpHAr59eCbfmGXNF7I2tNSy+sheWn3mnFjhwe3Uc8xoQihH0M1ykHLluyva2KsbYexMBd0ROYGbmH3m+Y10J6MPUgEbyW8qA5SDkCLS5NdVgpXQMlvJEqJKbeQBO6ZRukgR8oXU4pQAeJw6DkUyS2MkF7No5amQRQtu52NrgZZkklek9m/RlG2z6p3rDn6ttxGOrs3eXekksZyadI1il2ej0NEyNoZG1rWjANaAGjoAj42JJKCi9jVa0J0kwJBSASSQBNqMis4G/emSWkSGVUtM25IaBpzx6rmvSJtcx07YGYOlvvH/bbbeH9xNul0kk5JJaBNt7PMPWY2Pgk/ApklkalTm8MPgVW+Tj4fJJJAFd+CW/xTJKgJb9kxIPIpJJiK5XA/i/lRfFhncFJJAATqYHJDTxkd2Y1HQp0lRIHHVFjg5pLXNIc17cHA8QvXOxHbAVbfVyYTNFyQPZe3LeH5Tlcc8OSSSYjrWvUg9OkoGPvpBySSAFvJbySSYDb6SSS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lowchart: Process 9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40386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SzPct val="179000"/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err="1" smtClean="0"/>
              <a:t>Kruskal-wallis</a:t>
            </a:r>
            <a:r>
              <a:rPr lang="en-US" sz="2000" dirty="0" smtClean="0"/>
              <a:t> test gave 0.956 &gt; 0.05 significance level</a:t>
            </a:r>
          </a:p>
          <a:p>
            <a:pPr>
              <a:spcAft>
                <a:spcPts val="600"/>
              </a:spcAft>
              <a:buSzPct val="179000"/>
            </a:pPr>
            <a:r>
              <a:rPr lang="en-US" sz="2000" dirty="0" smtClean="0"/>
              <a:t>  show similarity in view that may be attributable to :</a:t>
            </a:r>
          </a:p>
          <a:p>
            <a:pPr>
              <a:spcAft>
                <a:spcPts val="600"/>
              </a:spcAft>
              <a:buSzPct val="179000"/>
              <a:buFont typeface="Arial" pitchFamily="34" charset="0"/>
              <a:buChar char="•"/>
            </a:pPr>
            <a:r>
              <a:rPr lang="en-US" sz="2000" dirty="0" smtClean="0"/>
              <a:t> the low level of education of majority of them,</a:t>
            </a:r>
          </a:p>
          <a:p>
            <a:pPr>
              <a:spcAft>
                <a:spcPts val="600"/>
              </a:spcAft>
              <a:buSzPct val="179000"/>
              <a:buFont typeface="Arial" pitchFamily="34" charset="0"/>
              <a:buChar char="•"/>
            </a:pPr>
            <a:r>
              <a:rPr lang="en-US" sz="2000" dirty="0" smtClean="0"/>
              <a:t> general lack of situational awareness among artisans</a:t>
            </a:r>
          </a:p>
          <a:p>
            <a:pPr>
              <a:spcAft>
                <a:spcPts val="600"/>
              </a:spcAft>
              <a:buSzPct val="179000"/>
              <a:buFont typeface="Arial" pitchFamily="34" charset="0"/>
              <a:buChar char="•"/>
            </a:pPr>
            <a:r>
              <a:rPr lang="en-US" sz="2000" dirty="0" smtClean="0"/>
              <a:t> general concentration on certain practices for skill acquisition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6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799" y="1371600"/>
            <a:ext cx="8077201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 txBox="1">
            <a:spLocks/>
          </p:cNvSpPr>
          <p:nvPr/>
        </p:nvSpPr>
        <p:spPr bwMode="auto">
          <a:xfrm>
            <a:off x="838200" y="152400"/>
            <a:ext cx="1981200" cy="533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</a:t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</a:t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Results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1981200" cy="533400"/>
          </a:xfrm>
        </p:spPr>
        <p:txBody>
          <a:bodyPr/>
          <a:lstStyle/>
          <a:p>
            <a:r>
              <a:rPr lang="en-US" dirty="0" smtClean="0"/>
              <a:t>                           </a:t>
            </a:r>
            <a:br>
              <a:rPr lang="en-US" dirty="0" smtClean="0"/>
            </a:br>
            <a:r>
              <a:rPr lang="en-US" dirty="0" smtClean="0"/>
              <a:t>                     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400" dirty="0" smtClean="0">
                <a:solidFill>
                  <a:schemeClr val="bg1"/>
                </a:solidFill>
              </a:rPr>
              <a:t>Results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914400"/>
            <a:ext cx="7693025" cy="457200"/>
          </a:xfrm>
          <a:prstGeom prst="rect">
            <a:avLst/>
          </a:prstGeom>
        </p:spPr>
        <p:txBody>
          <a:bodyPr/>
          <a:lstStyle/>
          <a:p>
            <a:r>
              <a:rPr lang="en-GB" sz="2000" dirty="0" smtClean="0"/>
              <a:t>Influence of skill acquisition practices on productive knowledge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9357B5-0756-4F1C-8CE0-A38FD7FF269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6" name="Picture 5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lowchart: Process 10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3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4" name="TextBox 13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95396" y="1295400"/>
          <a:ext cx="7010403" cy="2389632"/>
        </p:xfrm>
        <a:graphic>
          <a:graphicData uri="http://schemas.openxmlformats.org/drawingml/2006/table">
            <a:tbl>
              <a:tblPr/>
              <a:tblGrid>
                <a:gridCol w="2759976"/>
                <a:gridCol w="576329"/>
                <a:gridCol w="576329"/>
                <a:gridCol w="648370"/>
                <a:gridCol w="576329"/>
                <a:gridCol w="576329"/>
                <a:gridCol w="1296741"/>
              </a:tblGrid>
              <a:tr h="18884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dirty="0">
                        <a:latin typeface="Times New Roman"/>
                        <a:ea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Productive Knowledge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tabLst>
                          <a:tab pos="445770" algn="ctr"/>
                        </a:tabLst>
                      </a:pPr>
                      <a:r>
                        <a:rPr lang="en-GB" sz="1400" dirty="0">
                          <a:latin typeface="Calibri"/>
                        </a:rPr>
                        <a:t>Estimation</a:t>
                      </a:r>
                      <a:endParaRPr lang="en-US" sz="1400" dirty="0">
                        <a:latin typeface="Calibri"/>
                      </a:endParaRPr>
                    </a:p>
                    <a:p>
                      <a:pPr algn="l">
                        <a:tabLst>
                          <a:tab pos="445770" algn="ctr"/>
                        </a:tabLst>
                      </a:pPr>
                      <a:r>
                        <a:rPr lang="en-GB" sz="1400" dirty="0">
                          <a:latin typeface="Calibri"/>
                        </a:rPr>
                        <a:t>% Influence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84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accent2"/>
                          </a:solidFill>
                          <a:latin typeface="Times New Roman"/>
                          <a:ea typeface="Times New Roman"/>
                        </a:rPr>
                        <a:t>Skill acquisition </a:t>
                      </a:r>
                      <a:r>
                        <a:rPr lang="en-GB" sz="1400" b="1" dirty="0" smtClean="0">
                          <a:solidFill>
                            <a:schemeClr val="accent2"/>
                          </a:solidFill>
                          <a:latin typeface="Times New Roman"/>
                          <a:ea typeface="Times New Roman"/>
                        </a:rPr>
                        <a:t>practices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1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2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3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4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5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4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Apprenticeship and coaching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alibri"/>
                        </a:rPr>
                        <a:t>20</a:t>
                      </a:r>
                      <a:endParaRPr lang="en-US" sz="14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On-the-job training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In-house training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spc="4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spc="40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Apprenticeship program( NDE)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40" dirty="0">
                          <a:latin typeface="Calibri"/>
                        </a:rPr>
                        <a:t>60</a:t>
                      </a:r>
                      <a:endParaRPr lang="en-US" sz="14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Special courses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alibri"/>
                        </a:rPr>
                        <a:t>20</a:t>
                      </a:r>
                      <a:endParaRPr lang="en-US" sz="14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Development training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alibri"/>
                        </a:rPr>
                        <a:t>x</a:t>
                      </a:r>
                      <a:endParaRPr lang="en-US" sz="1400"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alibri"/>
                        </a:rPr>
                        <a:t>20</a:t>
                      </a:r>
                      <a:endParaRPr lang="en-US" sz="14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Role playing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spc="40" dirty="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69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Average influence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spc="40" dirty="0" smtClean="0">
                          <a:latin typeface="Times New Roman"/>
                          <a:ea typeface="Calibri"/>
                          <a:cs typeface="Times New Roman"/>
                        </a:rPr>
                        <a:t>37%</a:t>
                      </a:r>
                      <a:endParaRPr lang="en-US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143000" y="3733800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X= insignificant</a:t>
            </a:r>
            <a:r>
              <a:rPr kumimoji="0" lang="en-GB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influence (p &gt;0.05);   </a:t>
            </a:r>
            <a:r>
              <a:rPr lang="en-US" sz="1200" b="1" dirty="0" smtClean="0">
                <a:latin typeface="Arial Black" pitchFamily="34" charset="0"/>
                <a:ea typeface="Calibri"/>
                <a:cs typeface="Times New Roman"/>
                <a:sym typeface="Wingdings 2"/>
              </a:rPr>
              <a:t> = significant influence (p &lt;0.05)</a:t>
            </a:r>
            <a:endParaRPr kumimoji="0" lang="en-GB" sz="12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1-Creative competence, 2-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Practical competence; 3-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Collaboration and team working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ability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4-Negotiation competence; 5-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Leadership/control competence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43000" y="4419600"/>
            <a:ext cx="78486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Aft>
                <a:spcPts val="600"/>
              </a:spcAft>
              <a:buFont typeface="Arial" pitchFamily="34" charset="0"/>
              <a:buChar char="•"/>
            </a:pPr>
            <a:r>
              <a:rPr lang="en-US" b="1" dirty="0" smtClean="0"/>
              <a:t>The level of use of majority of the skill acquisition methods do not result in adequate  attainment of the required productive knowledge of the artisans.</a:t>
            </a:r>
          </a:p>
          <a:p>
            <a:pPr lvl="0">
              <a:buFont typeface="Arial" pitchFamily="34" charset="0"/>
              <a:buChar char="•"/>
            </a:pPr>
            <a:r>
              <a:rPr lang="en-US" b="1" dirty="0" smtClean="0"/>
              <a:t>attributable to poor skill transfer and lack of interest due to emphasis on academic qualification</a:t>
            </a:r>
            <a:r>
              <a:rPr lang="en-US" dirty="0" smtClean="0"/>
              <a:t>.</a:t>
            </a:r>
            <a:endParaRPr kumimoji="0" lang="en-GB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7620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Influence of productive knowledge on project performance </a:t>
            </a:r>
          </a:p>
        </p:txBody>
      </p:sp>
      <p:sp>
        <p:nvSpPr>
          <p:cNvPr id="215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698578E-FDB1-4372-AD30-2E5C40FDD34F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215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5737C02A-06E1-45C7-BAA2-11B624447972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150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fld id="{E8C6EF71-21AF-470D-9168-B659540BE69C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lowchart: Process 8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2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142997" y="1295400"/>
          <a:ext cx="7696202" cy="2534228"/>
        </p:xfrm>
        <a:graphic>
          <a:graphicData uri="http://schemas.openxmlformats.org/drawingml/2006/table">
            <a:tbl>
              <a:tblPr/>
              <a:tblGrid>
                <a:gridCol w="3029973"/>
                <a:gridCol w="632709"/>
                <a:gridCol w="632709"/>
                <a:gridCol w="711797"/>
                <a:gridCol w="632709"/>
                <a:gridCol w="632709"/>
                <a:gridCol w="1423596"/>
              </a:tblGrid>
              <a:tr h="24296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 Black" pitchFamily="34" charset="0"/>
                        </a:rPr>
                        <a:t>Project performance Indicators</a:t>
                      </a:r>
                      <a:endParaRPr lang="en-US" sz="1400" dirty="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tabLst>
                          <a:tab pos="445770" algn="ctr"/>
                        </a:tabLst>
                      </a:pPr>
                      <a:r>
                        <a:rPr lang="en-GB" sz="1400">
                          <a:latin typeface="Arial Black" pitchFamily="34" charset="0"/>
                        </a:rPr>
                        <a:t>Estimation</a:t>
                      </a:r>
                      <a:endParaRPr lang="en-US" sz="1400">
                        <a:latin typeface="Arial Black" pitchFamily="34" charset="0"/>
                      </a:endParaRPr>
                    </a:p>
                    <a:p>
                      <a:pPr algn="l">
                        <a:tabLst>
                          <a:tab pos="445770" algn="ctr"/>
                        </a:tabLst>
                      </a:pPr>
                      <a:r>
                        <a:rPr lang="en-GB" sz="1400">
                          <a:latin typeface="Arial Black" pitchFamily="34" charset="0"/>
                        </a:rPr>
                        <a:t>% Influence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6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Arial Black" pitchFamily="34" charset="0"/>
                          <a:ea typeface="Times New Roman"/>
                        </a:rPr>
                        <a:t>Critical Productive Knowledge</a:t>
                      </a:r>
                      <a:endParaRPr lang="en-US" sz="1400" dirty="0">
                        <a:latin typeface="Arial Black" pitchFamily="34" charset="0"/>
                        <a:ea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1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2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3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4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5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0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Black" pitchFamily="34" charset="0"/>
                          <a:ea typeface="Calibri"/>
                          <a:cs typeface="Times New Roman"/>
                        </a:rPr>
                        <a:t>Practical competence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x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x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x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0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81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Arial Black" pitchFamily="34" charset="0"/>
                          <a:ea typeface="Calibri"/>
                          <a:cs typeface="Times New Roman"/>
                        </a:rPr>
                        <a:t>Collaboration and team working ability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itchFamily="34" charset="0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4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 Black" pitchFamily="34" charset="0"/>
                          <a:ea typeface="Calibri"/>
                          <a:cs typeface="Times New Roman"/>
                        </a:rPr>
                        <a:t>Negotiation competence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spc="40"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spc="40">
                          <a:latin typeface="Arial Black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81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Arial Black" pitchFamily="34" charset="0"/>
                          <a:ea typeface="Calibri"/>
                          <a:cs typeface="Times New Roman"/>
                        </a:rPr>
                        <a:t>Leadership/control competence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x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spc="40">
                          <a:latin typeface="Arial Black" pitchFamily="34" charset="0"/>
                        </a:rPr>
                        <a:t>20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Arial Black" pitchFamily="34" charset="0"/>
                          <a:ea typeface="Calibri"/>
                          <a:cs typeface="Times New Roman"/>
                        </a:rPr>
                        <a:t>Creative competence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x</a:t>
                      </a:r>
                      <a:endParaRPr lang="en-US" sz="140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  <a:sym typeface="Wingdings 2"/>
                        </a:rPr>
                        <a:t>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x</a:t>
                      </a:r>
                      <a:endParaRPr lang="en-US" sz="1400" dirty="0">
                        <a:latin typeface="Arial Black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  <a:sym typeface="Wingdings 2"/>
                        </a:rPr>
                        <a:t></a:t>
                      </a:r>
                      <a:endParaRPr lang="en-US" sz="1400" dirty="0">
                        <a:latin typeface="Arial Black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 Black" pitchFamily="34" charset="0"/>
                        </a:rPr>
                        <a:t>x</a:t>
                      </a:r>
                      <a:endParaRPr lang="en-US" sz="1400" dirty="0">
                        <a:latin typeface="Arial Black" pitchFamily="34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Arial Black" pitchFamily="34" charset="0"/>
                        </a:rPr>
                        <a:t>40</a:t>
                      </a:r>
                      <a:endParaRPr lang="en-US" sz="1400">
                        <a:latin typeface="Arial Black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41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 Black" pitchFamily="34" charset="0"/>
                          <a:ea typeface="Calibri"/>
                          <a:cs typeface="Times New Roman"/>
                        </a:rPr>
                        <a:t>Average influence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spc="40" dirty="0" smtClean="0">
                          <a:latin typeface="Arial Black" pitchFamily="34" charset="0"/>
                          <a:ea typeface="Calibri"/>
                          <a:cs typeface="Times New Roman"/>
                        </a:rPr>
                        <a:t>24%</a:t>
                      </a:r>
                      <a:endParaRPr lang="en-US" sz="1400" dirty="0">
                        <a:latin typeface="Arial Black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143000" y="3855423"/>
            <a:ext cx="769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X= insignificant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influence (p&gt;0.05); </a:t>
            </a:r>
            <a:r>
              <a:rPr lang="en-US" sz="1400" b="1" dirty="0" smtClean="0">
                <a:solidFill>
                  <a:schemeClr val="accent1"/>
                </a:solidFill>
                <a:latin typeface="Arial Black" pitchFamily="34" charset="0"/>
                <a:ea typeface="Calibri"/>
                <a:cs typeface="Times New Roman"/>
                <a:sym typeface="Wingdings 2"/>
              </a:rPr>
              <a:t> = significant influence (p&lt;0.05)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en-GB" b="1" dirty="0" smtClean="0"/>
              <a:t>1-Quality; 2- </a:t>
            </a:r>
            <a:r>
              <a:rPr lang="en-US" b="1" dirty="0" smtClean="0"/>
              <a:t>Productivity; 3-</a:t>
            </a:r>
            <a:r>
              <a:rPr lang="en-GB" b="1" dirty="0" smtClean="0"/>
              <a:t>Client satisfaction; </a:t>
            </a:r>
            <a:r>
              <a:rPr lang="en-US" b="1" dirty="0" smtClean="0"/>
              <a:t>4-Time; 5-</a:t>
            </a:r>
            <a:r>
              <a:rPr lang="en-GB" b="1" dirty="0" smtClean="0"/>
              <a:t>Cost</a:t>
            </a:r>
            <a:endParaRPr lang="en-US" b="1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43000" y="4542093"/>
            <a:ext cx="8001000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/>
              <a:t>current level of critical knowledge attained by the artisans have very low  influence on project performance – 24%</a:t>
            </a:r>
            <a:endParaRPr lang="en-US" b="1" dirty="0" smtClean="0"/>
          </a:p>
          <a:p>
            <a:pPr lvl="0">
              <a:buFont typeface="Arial" pitchFamily="34" charset="0"/>
              <a:buChar char="•"/>
            </a:pPr>
            <a:r>
              <a:rPr lang="en-US" b="1" dirty="0" smtClean="0"/>
              <a:t>Which may be attributable to the skill gap and shortage globally observed .</a:t>
            </a:r>
            <a:endParaRPr kumimoji="0" lang="en-GB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838200" y="152400"/>
            <a:ext cx="1981200" cy="533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</a:t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</a:t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Results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2667000" cy="457200"/>
          </a:xfrm>
        </p:spPr>
        <p:txBody>
          <a:bodyPr lIns="0" rIns="0"/>
          <a:lstStyle/>
          <a:p>
            <a:r>
              <a:rPr lang="en-US" sz="3200" dirty="0" smtClean="0"/>
              <a:t>        </a:t>
            </a:r>
            <a:r>
              <a:rPr lang="en-US" sz="3200" dirty="0" smtClean="0">
                <a:solidFill>
                  <a:schemeClr val="bg1"/>
                </a:solidFill>
              </a:rPr>
              <a:t>Conclusions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219200"/>
            <a:ext cx="8001000" cy="48006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GB" sz="2400" b="1" dirty="0" smtClean="0"/>
              <a:t>33% of  identified skill acquisition practices have significant level of use</a:t>
            </a:r>
          </a:p>
          <a:p>
            <a:r>
              <a:rPr lang="en-US" sz="2400" b="1" dirty="0" smtClean="0"/>
              <a:t>apprenticeship and coaching, On-the-job training, in-house training, apprenticeship program(NDE), </a:t>
            </a:r>
            <a:r>
              <a:rPr lang="en-US" sz="2400" dirty="0" smtClean="0"/>
              <a:t>development training and role playing</a:t>
            </a:r>
            <a:r>
              <a:rPr lang="en-US" sz="2400" b="1" dirty="0" smtClean="0"/>
              <a:t>- </a:t>
            </a:r>
            <a:r>
              <a:rPr lang="en-US" sz="2400" b="1" dirty="0" smtClean="0">
                <a:solidFill>
                  <a:schemeClr val="accent6"/>
                </a:solidFill>
              </a:rPr>
              <a:t>mostly used</a:t>
            </a:r>
          </a:p>
          <a:p>
            <a:r>
              <a:rPr lang="en-GB" sz="2400" b="1" dirty="0" smtClean="0"/>
              <a:t>There is agreement on perceptions of the artisans</a:t>
            </a:r>
          </a:p>
          <a:p>
            <a:r>
              <a:rPr lang="en-US" sz="2400" b="1" dirty="0" smtClean="0"/>
              <a:t>Current skill acquisition methods do not result in adequate  attainment of productive knowledge of the artisans</a:t>
            </a:r>
            <a:r>
              <a:rPr lang="en-GB" sz="2400" dirty="0" smtClean="0"/>
              <a:t> </a:t>
            </a:r>
          </a:p>
          <a:p>
            <a:r>
              <a:rPr lang="en-GB" sz="2400" b="1" dirty="0" smtClean="0"/>
              <a:t>current level of critical knowledge attained by the artisans have very low  influence on project performance</a:t>
            </a:r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9357B5-0756-4F1C-8CE0-A38FD7FF269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7" name="Picture 6" descr="https://encrypted-tbn1.gstatic.com/images?q=tbn:ANd9GcSkjRbZkobtIdN_ovBsmEu0rKaQ5ogxNOdVAlhIkE8aqMAHsF7m7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0"/>
            <a:ext cx="502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lowchart: Process 7"/>
          <p:cNvSpPr/>
          <p:nvPr/>
        </p:nvSpPr>
        <p:spPr bwMode="auto">
          <a:xfrm>
            <a:off x="762000" y="6096000"/>
            <a:ext cx="8153400" cy="228600"/>
          </a:xfrm>
          <a:prstGeom prst="flowChartProcess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/>
              </a:solidFill>
              <a:effectLst/>
              <a:latin typeface="Arial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48000" y="0"/>
            <a:ext cx="1057275" cy="1019175"/>
            <a:chOff x="3048000" y="0"/>
            <a:chExt cx="1057275" cy="1019175"/>
          </a:xfrm>
        </p:grpSpPr>
        <p:pic>
          <p:nvPicPr>
            <p:cNvPr id="10" name="Picture 2" descr="C:\Users\Dr Anthony Ujene\Desktop\oyo 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0"/>
              <a:ext cx="1057275" cy="1019175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3124200" y="2286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OLUYOLE    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     2015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Pasewark Office 2010 Intro">
      <a:dk1>
        <a:srgbClr val="003366"/>
      </a:dk1>
      <a:lt1>
        <a:srgbClr val="FFFFFF"/>
      </a:lt1>
      <a:dk2>
        <a:srgbClr val="006060"/>
      </a:dk2>
      <a:lt2>
        <a:srgbClr val="666699"/>
      </a:lt2>
      <a:accent1>
        <a:srgbClr val="006060"/>
      </a:accent1>
      <a:accent2>
        <a:srgbClr val="339933"/>
      </a:accent2>
      <a:accent3>
        <a:srgbClr val="FFFFFF"/>
      </a:accent3>
      <a:accent4>
        <a:srgbClr val="009900"/>
      </a:accent4>
      <a:accent5>
        <a:srgbClr val="AACACA"/>
      </a:accent5>
      <a:accent6>
        <a:srgbClr val="009900"/>
      </a:accent6>
      <a:hlink>
        <a:srgbClr val="2B92FF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009999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ACACA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009999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ACACA"/>
        </a:accent5>
        <a:accent6>
          <a:srgbClr val="8AB98A"/>
        </a:accent6>
        <a:hlink>
          <a:srgbClr val="00CC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0099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008A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2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0099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008A8A"/>
        </a:accent6>
        <a:hlink>
          <a:srgbClr val="00CC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8419</TotalTime>
  <Words>828</Words>
  <Application>Microsoft Office PowerPoint</Application>
  <PresentationFormat>On-screen Show (4:3)</PresentationFormat>
  <Paragraphs>240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Capsules</vt:lpstr>
      <vt:lpstr>Paper Presentation Titled : Influence of Construction Crafts’ Skills Acquisition and Critical Knowledge Development on Project Performance in Nigeria</vt:lpstr>
      <vt:lpstr>Preamble</vt:lpstr>
      <vt:lpstr>What are the Problems?</vt:lpstr>
      <vt:lpstr>Aim &amp; objectives</vt:lpstr>
      <vt:lpstr>Method used</vt:lpstr>
      <vt:lpstr>Slide 6</vt:lpstr>
      <vt:lpstr>                                                       Results</vt:lpstr>
      <vt:lpstr> Influence of productive knowledge on project performance </vt:lpstr>
      <vt:lpstr>        Conclusions</vt:lpstr>
      <vt:lpstr>      Recommendations</vt:lpstr>
      <vt:lpstr>Slide 11</vt:lpstr>
    </vt:vector>
  </TitlesOfParts>
  <Company>Course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Lesson 1 Microsoft Excel Basics</dc:title>
  <dc:creator>Dr Anthony Ujene</dc:creator>
  <cp:lastModifiedBy>reviewer</cp:lastModifiedBy>
  <cp:revision>463</cp:revision>
  <dcterms:created xsi:type="dcterms:W3CDTF">2001-06-11T01:47:29Z</dcterms:created>
  <dcterms:modified xsi:type="dcterms:W3CDTF">2015-07-22T11:39:49Z</dcterms:modified>
</cp:coreProperties>
</file>